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75" r:id="rId7"/>
    <p:sldId id="272" r:id="rId8"/>
    <p:sldId id="273" r:id="rId9"/>
    <p:sldId id="279" r:id="rId10"/>
    <p:sldId id="274" r:id="rId11"/>
    <p:sldId id="289" r:id="rId12"/>
    <p:sldId id="290" r:id="rId13"/>
    <p:sldId id="292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D65"/>
    <a:srgbClr val="3AC3C0"/>
    <a:srgbClr val="03AAD7"/>
    <a:srgbClr val="04DA60"/>
    <a:srgbClr val="2DC5AF"/>
    <a:srgbClr val="38BABA"/>
    <a:srgbClr val="81DEFF"/>
    <a:srgbClr val="D9F5FF"/>
    <a:srgbClr val="02C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5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D0CD-96F4-4CC6-AC8C-A90701AE5EC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C2F2-4651-4F8A-BDDB-8C34764D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71699" y="2031019"/>
            <a:ext cx="7848600" cy="1173480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عنوان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2565" y="3661064"/>
            <a:ext cx="8546869" cy="2989118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spcBef>
                <a:spcPts val="0"/>
              </a:spcBef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دانشجو: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نام دانشجو</a:t>
            </a:r>
          </a:p>
          <a:p>
            <a:pPr algn="ctr" rtl="1">
              <a:lnSpc>
                <a:spcPct val="150000"/>
              </a:lnSpc>
              <a:spcBef>
                <a:spcPts val="0"/>
              </a:spcBef>
            </a:pPr>
            <a:r>
              <a:rPr lang="fa-IR" sz="2800" dirty="0" smtClean="0">
                <a:cs typeface="B Nazanin" panose="00000400000000000000" pitchFamily="2" charset="-78"/>
              </a:rPr>
              <a:t>رشته تحصیلی: </a:t>
            </a:r>
            <a:r>
              <a:rPr lang="fa-IR" sz="2800" b="1" dirty="0" smtClean="0">
                <a:cs typeface="B Nazanin" panose="00000400000000000000" pitchFamily="2" charset="-78"/>
              </a:rPr>
              <a:t>رشته تحصیلی، گرایش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استاد راهنما: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دکتر مصطفی صالحی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تاریخ دفاع: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X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شهریور 1396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1023850" y="270857"/>
            <a:ext cx="188976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04" y="250133"/>
            <a:ext cx="1005840" cy="100584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79020" y="1276697"/>
            <a:ext cx="29794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400" b="1" dirty="0" smtClean="0">
              <a:cs typeface="B Lotus" panose="00000400000000000000" pitchFamily="2" charset="-78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9776459" y="1276697"/>
            <a:ext cx="1973580" cy="523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Lotus" panose="00000400000000000000" pitchFamily="2" charset="-78"/>
              </a:rPr>
              <a:t>دانشکده علوم و فنون نوین</a:t>
            </a:r>
          </a:p>
          <a:p>
            <a:pPr algn="ctr"/>
            <a:r>
              <a:rPr lang="fa-IR" sz="1400" b="1" dirty="0" smtClean="0">
                <a:cs typeface="B Lotus" panose="00000400000000000000" pitchFamily="2" charset="-78"/>
              </a:rPr>
              <a:t>گروه فناوری‏های بین رشته‏ای</a:t>
            </a:r>
            <a:endParaRPr lang="en-US" sz="1400" b="1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43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5321"/>
            <a:ext cx="5105400" cy="365125"/>
          </a:xfrm>
        </p:spPr>
        <p:txBody>
          <a:bodyPr/>
          <a:lstStyle/>
          <a:p>
            <a:pPr algn="r"/>
            <a:r>
              <a:rPr lang="fa-IR" sz="1400" dirty="0" smtClean="0">
                <a:cs typeface="B Lotus" panose="00000400000000000000" pitchFamily="2" charset="-78"/>
              </a:rPr>
              <a:t>عنوان پایان‏نامه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235" y="6454083"/>
            <a:ext cx="361331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10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84588"/>
            <a:ext cx="1327268" cy="642226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0" y="926814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cxnSp>
        <p:nvCxnSpPr>
          <p:cNvPr id="23" name="Straight Connector 22"/>
          <p:cNvCxnSpPr>
            <a:endCxn id="24" idx="1"/>
          </p:cNvCxnSpPr>
          <p:nvPr/>
        </p:nvCxnSpPr>
        <p:spPr>
          <a:xfrm>
            <a:off x="-1" y="1175500"/>
            <a:ext cx="9478538" cy="0"/>
          </a:xfrm>
          <a:prstGeom prst="line">
            <a:avLst/>
          </a:prstGeom>
          <a:ln>
            <a:solidFill>
              <a:srgbClr val="03AAD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478537" y="883112"/>
            <a:ext cx="1388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ارزیابی</a:t>
            </a:r>
            <a:endParaRPr lang="en-US" sz="3200" dirty="0">
              <a:cs typeface="B Titr" panose="00000700000000000000" pitchFamily="2" charset="-78"/>
            </a:endParaRPr>
          </a:p>
        </p:txBody>
      </p:sp>
      <p:cxnSp>
        <p:nvCxnSpPr>
          <p:cNvPr id="25" name="Straight Connector 24"/>
          <p:cNvCxnSpPr>
            <a:stCxn id="24" idx="3"/>
          </p:cNvCxnSpPr>
          <p:nvPr/>
        </p:nvCxnSpPr>
        <p:spPr>
          <a:xfrm>
            <a:off x="10867504" y="1175500"/>
            <a:ext cx="1324496" cy="1"/>
          </a:xfrm>
          <a:prstGeom prst="line">
            <a:avLst/>
          </a:prstGeom>
          <a:ln>
            <a:solidFill>
              <a:srgbClr val="03AAD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552" y="926814"/>
            <a:ext cx="457200" cy="4572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8907"/>
            <a:ext cx="11377353" cy="4059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در این بخش ارزیابی و مقایسه روش پیشنهادی با روش‌های پیشین انجام می‌گیرد.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استفاده از نمودار و شرح کامل آن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برچسب گذاری صحیح و کامل نمودارها و شکل‌ها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ارائه جدول کلی برای مقایسه روش پیشنهادی با روشهای پیشین</a:t>
            </a:r>
          </a:p>
        </p:txBody>
      </p:sp>
    </p:spTree>
    <p:extLst>
      <p:ext uri="{BB962C8B-B14F-4D97-AF65-F5344CB8AC3E}">
        <p14:creationId xmlns:p14="http://schemas.microsoft.com/office/powerpoint/2010/main" val="27152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r="-2"/>
          <a:stretch/>
        </p:blipFill>
        <p:spPr>
          <a:xfrm>
            <a:off x="-63610" y="0"/>
            <a:ext cx="1225561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399404" y="685800"/>
            <a:ext cx="249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نتیجه‏گیری</a:t>
            </a:r>
            <a:endParaRPr lang="en-AU" sz="4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80" y="6440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5321"/>
            <a:ext cx="5105400" cy="365125"/>
          </a:xfrm>
        </p:spPr>
        <p:txBody>
          <a:bodyPr/>
          <a:lstStyle/>
          <a:p>
            <a:pPr algn="r"/>
            <a:r>
              <a:rPr lang="fa-IR" sz="1400" dirty="0" smtClean="0">
                <a:cs typeface="B Lotus" panose="00000400000000000000" pitchFamily="2" charset="-78"/>
              </a:rPr>
              <a:t>عنوان پایان‏نامه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  <a:solidFill>
            <a:srgbClr val="2DC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4353" y="6454083"/>
            <a:ext cx="391213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12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8907"/>
            <a:ext cx="11377353" cy="4059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نتیجه‌گیری:</a:t>
            </a:r>
          </a:p>
          <a:p>
            <a:pPr lvl="1" algn="r" rtl="1"/>
            <a:r>
              <a:rPr lang="fa-IR" sz="3200" dirty="0" smtClean="0">
                <a:cs typeface="B Nazanin" panose="00000400000000000000" pitchFamily="2" charset="-78"/>
              </a:rPr>
              <a:t>خلاصه‌ای </a:t>
            </a:r>
            <a:r>
              <a:rPr lang="fa-IR" sz="3200" dirty="0">
                <a:cs typeface="B Nazanin" panose="00000400000000000000" pitchFamily="2" charset="-78"/>
              </a:rPr>
              <a:t>از کل ارائه و کارهای انجام شده</a:t>
            </a:r>
          </a:p>
          <a:p>
            <a:pPr lvl="1" algn="r" rtl="1"/>
            <a:r>
              <a:rPr lang="fa-IR" sz="3200" dirty="0" smtClean="0">
                <a:cs typeface="B Nazanin" panose="00000400000000000000" pitchFamily="2" charset="-78"/>
              </a:rPr>
              <a:t>نتایج </a:t>
            </a:r>
            <a:r>
              <a:rPr lang="fa-IR" sz="3200" dirty="0">
                <a:cs typeface="B Nazanin" panose="00000400000000000000" pitchFamily="2" charset="-78"/>
              </a:rPr>
              <a:t>بدست آمده در طول تحقیق به همراه خلاصه ای از تحلیل آنها</a:t>
            </a:r>
          </a:p>
          <a:p>
            <a:pPr algn="r" rtl="1"/>
            <a:r>
              <a:rPr lang="fa-IR" sz="3600" dirty="0">
                <a:cs typeface="B Nazanin" panose="00000400000000000000" pitchFamily="2" charset="-78"/>
              </a:rPr>
              <a:t>کارهای آتی: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راهکارهایی برای بهبود روش پیشنهادی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راهکارهایی برای ترکیب روش پیشنهادی با دیگر روش‌ها برای بهبود بیشتر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و ...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84588"/>
            <a:ext cx="1327268" cy="642226"/>
          </a:xfrm>
          <a:prstGeom prst="rect">
            <a:avLst/>
          </a:prstGeom>
        </p:spPr>
      </p:pic>
      <p:sp>
        <p:nvSpPr>
          <p:cNvPr id="21" name="Footer Placeholder 4"/>
          <p:cNvSpPr txBox="1">
            <a:spLocks/>
          </p:cNvSpPr>
          <p:nvPr/>
        </p:nvSpPr>
        <p:spPr>
          <a:xfrm>
            <a:off x="0" y="926814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cxnSp>
        <p:nvCxnSpPr>
          <p:cNvPr id="22" name="Straight Connector 21"/>
          <p:cNvCxnSpPr>
            <a:endCxn id="23" idx="1"/>
          </p:cNvCxnSpPr>
          <p:nvPr/>
        </p:nvCxnSpPr>
        <p:spPr>
          <a:xfrm>
            <a:off x="-1" y="1175500"/>
            <a:ext cx="8831767" cy="0"/>
          </a:xfrm>
          <a:prstGeom prst="line">
            <a:avLst/>
          </a:prstGeom>
          <a:ln>
            <a:solidFill>
              <a:srgbClr val="3AC3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831766" y="883112"/>
            <a:ext cx="2035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نتیجه‌گیری</a:t>
            </a:r>
            <a:endParaRPr lang="en-US" sz="3200" dirty="0">
              <a:cs typeface="B Titr" panose="00000700000000000000" pitchFamily="2" charset="-78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>
          <a:xfrm>
            <a:off x="10867504" y="1175500"/>
            <a:ext cx="1324496" cy="1"/>
          </a:xfrm>
          <a:prstGeom prst="line">
            <a:avLst/>
          </a:prstGeom>
          <a:ln>
            <a:solidFill>
              <a:srgbClr val="3AC3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05" y="92681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5321"/>
            <a:ext cx="5105400" cy="365125"/>
          </a:xfrm>
        </p:spPr>
        <p:txBody>
          <a:bodyPr/>
          <a:lstStyle/>
          <a:p>
            <a:pPr algn="r"/>
            <a:r>
              <a:rPr lang="fa-IR" sz="1400" dirty="0" smtClean="0">
                <a:cs typeface="B Lotus" panose="00000400000000000000" pitchFamily="2" charset="-78"/>
              </a:rPr>
              <a:t>عنوان پایان‏نامه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  <a:solidFill>
            <a:srgbClr val="C8CD6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4353" y="6454083"/>
            <a:ext cx="391213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13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57200" y="1485333"/>
            <a:ext cx="11362805" cy="4754563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fa-IR" sz="2400" dirty="0">
                <a:solidFill>
                  <a:srgbClr val="FF0000"/>
                </a:solidFill>
                <a:cs typeface="B Vahid" panose="00000700000000000000" pitchFamily="2" charset="-78"/>
              </a:rPr>
              <a:t>در اینجا منابع به صورت زیر وارد می‌شود. منابعی که در ارائه آورده می‌شوند منایعی هستند که یا جز منابع اصلی کار هستند و یا در ارائه به آنها ارجا داده شده است. مهمترین نکته قابل توجه در نوشتن مراجع، سازگاری فرمت نگارش آنها است</a:t>
            </a:r>
            <a:r>
              <a:rPr lang="fa-IR" sz="2400" dirty="0" smtClean="0">
                <a:solidFill>
                  <a:srgbClr val="FF0000"/>
                </a:solidFill>
                <a:cs typeface="B Vahid" panose="00000700000000000000" pitchFamily="2" charset="-78"/>
              </a:rPr>
              <a:t>.</a:t>
            </a:r>
            <a:endParaRPr lang="fa-IR" sz="2400" dirty="0" smtClean="0">
              <a:solidFill>
                <a:srgbClr val="FF0000"/>
              </a:solidFill>
              <a:cs typeface="B Vahid" panose="00000700000000000000" pitchFamily="2" charset="-78"/>
            </a:endParaRPr>
          </a:p>
          <a:p>
            <a:pPr lvl="0" algn="l" rtl="0">
              <a:buFont typeface="+mj-lt"/>
              <a:buAutoNum type="arabicPeriod"/>
            </a:pPr>
            <a:r>
              <a:rPr lang="en-US" sz="1200" dirty="0" smtClean="0"/>
              <a:t>Gartner</a:t>
            </a:r>
            <a:r>
              <a:rPr lang="en-US" sz="1200" dirty="0"/>
              <a:t>. (2015, March 3rd). Smartphones sales surpassed one billion units in 2014. Retrieved May 4th, 2015, from http://www.gartner.com/newsroom/id/29968178.</a:t>
            </a:r>
          </a:p>
          <a:p>
            <a:pPr lvl="0" algn="l" rtl="0">
              <a:buFont typeface="+mj-lt"/>
              <a:buAutoNum type="arabicPeriod"/>
            </a:pPr>
            <a:r>
              <a:rPr lang="en-US" sz="1200" dirty="0"/>
              <a:t>Gartner. (2017, May 23</a:t>
            </a:r>
            <a:r>
              <a:rPr lang="en-US" sz="1200" baseline="30000" dirty="0"/>
              <a:t>rd</a:t>
            </a:r>
            <a:r>
              <a:rPr lang="en-US" sz="1200" dirty="0"/>
              <a:t>). Worldwide sales of Smartphones grew 9 percent in first quarter of 2017. Retrieved June 1</a:t>
            </a:r>
            <a:r>
              <a:rPr lang="en-US" sz="1200" baseline="30000" dirty="0"/>
              <a:t>st</a:t>
            </a:r>
            <a:r>
              <a:rPr lang="en-US" sz="1200" dirty="0"/>
              <a:t>, 2017, from http://www.gartner.com/newsroom/id/3725117.</a:t>
            </a:r>
          </a:p>
          <a:p>
            <a:pPr lvl="0" algn="l" rtl="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84588"/>
            <a:ext cx="1327268" cy="642226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/>
        </p:nvSpPr>
        <p:spPr>
          <a:xfrm>
            <a:off x="0" y="926814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cxnSp>
        <p:nvCxnSpPr>
          <p:cNvPr id="15" name="Straight Connector 14"/>
          <p:cNvCxnSpPr>
            <a:endCxn id="16" idx="1"/>
          </p:cNvCxnSpPr>
          <p:nvPr/>
        </p:nvCxnSpPr>
        <p:spPr>
          <a:xfrm>
            <a:off x="-1" y="1175500"/>
            <a:ext cx="9709313" cy="0"/>
          </a:xfrm>
          <a:prstGeom prst="line">
            <a:avLst/>
          </a:prstGeom>
          <a:ln>
            <a:solidFill>
              <a:srgbClr val="C8CD6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709312" y="883112"/>
            <a:ext cx="115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مراجع</a:t>
            </a:r>
            <a:endParaRPr lang="en-US" sz="3200" dirty="0">
              <a:cs typeface="B Titr" panose="00000700000000000000" pitchFamily="2" charset="-78"/>
            </a:endParaRPr>
          </a:p>
        </p:txBody>
      </p:sp>
      <p:cxnSp>
        <p:nvCxnSpPr>
          <p:cNvPr id="17" name="Straight Connector 16"/>
          <p:cNvCxnSpPr>
            <a:stCxn id="16" idx="3"/>
          </p:cNvCxnSpPr>
          <p:nvPr/>
        </p:nvCxnSpPr>
        <p:spPr>
          <a:xfrm>
            <a:off x="10867504" y="1175500"/>
            <a:ext cx="1324496" cy="1"/>
          </a:xfrm>
          <a:prstGeom prst="line">
            <a:avLst/>
          </a:prstGeom>
          <a:ln>
            <a:solidFill>
              <a:srgbClr val="C8CD6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552" y="9310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7132"/>
            <a:ext cx="5105400" cy="365125"/>
          </a:xfrm>
        </p:spPr>
        <p:txBody>
          <a:bodyPr/>
          <a:lstStyle/>
          <a:p>
            <a:pPr algn="r"/>
            <a:r>
              <a:rPr lang="fa-IR" sz="1400" dirty="0" smtClean="0">
                <a:cs typeface="B Lotus" panose="00000400000000000000" pitchFamily="2" charset="-78"/>
              </a:rPr>
              <a:t>عنوان ارائه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247" y="6454083"/>
            <a:ext cx="274319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2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-1" y="1109376"/>
            <a:ext cx="80392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39283" y="755433"/>
            <a:ext cx="2794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cs typeface="B Titr" panose="00000700000000000000" pitchFamily="2" charset="-78"/>
              </a:rPr>
              <a:t>فهرست مطالب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09825"/>
            <a:ext cx="1327268" cy="64222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0" y="857802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" y="2962673"/>
            <a:ext cx="914400" cy="914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5579" y="3934113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مقدمه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152285" y="3201290"/>
            <a:ext cx="271549" cy="43780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52" y="2962673"/>
            <a:ext cx="914400" cy="914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8082" y="3932161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اهمیت موضوع و کاربردها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112670" y="3197488"/>
            <a:ext cx="271549" cy="437803"/>
          </a:xfrm>
          <a:prstGeom prst="chevron">
            <a:avLst/>
          </a:prstGeom>
          <a:solidFill>
            <a:srgbClr val="04DA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3329" r="3078" b="2805"/>
          <a:stretch/>
        </p:blipFill>
        <p:spPr>
          <a:xfrm>
            <a:off x="4771437" y="2962673"/>
            <a:ext cx="920243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36078" y="3937366"/>
            <a:ext cx="1080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کارهای </a:t>
            </a:r>
            <a:r>
              <a:rPr lang="fa-IR" sz="1400" b="1" dirty="0" smtClean="0">
                <a:cs typeface="B Nazanin" panose="00000400000000000000" pitchFamily="2" charset="-78"/>
              </a:rPr>
              <a:t>پیشین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078898" y="3197488"/>
            <a:ext cx="271549" cy="437803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65" y="2962673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85938" y="3932161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راهکار </a:t>
            </a:r>
          </a:p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پیشنهادی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35" y="2962673"/>
            <a:ext cx="914400" cy="914400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8039283" y="3203719"/>
            <a:ext cx="271549" cy="437803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56368" y="3939655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ارزیابی</a:t>
            </a:r>
          </a:p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راه حل و مقایسه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999668" y="3197488"/>
            <a:ext cx="271549" cy="437803"/>
          </a:xfrm>
          <a:prstGeom prst="chevron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50" y="2962673"/>
            <a:ext cx="914400" cy="914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611578" y="3952691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نتیجه‏گیری</a:t>
            </a:r>
          </a:p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و کارهای آتی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cxnSp>
        <p:nvCxnSpPr>
          <p:cNvPr id="29" name="Straight Connector 28"/>
          <p:cNvCxnSpPr>
            <a:stCxn id="9" idx="3"/>
          </p:cNvCxnSpPr>
          <p:nvPr/>
        </p:nvCxnSpPr>
        <p:spPr>
          <a:xfrm>
            <a:off x="10833638" y="1109376"/>
            <a:ext cx="135836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-173"/>
          <a:stretch/>
        </p:blipFill>
        <p:spPr>
          <a:xfrm>
            <a:off x="0" y="0"/>
            <a:ext cx="12276814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1379" y="304800"/>
            <a:ext cx="1502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مقدمه</a:t>
            </a:r>
            <a:endParaRPr lang="en-AU" sz="4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857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5321"/>
            <a:ext cx="5105400" cy="365125"/>
          </a:xfrm>
        </p:spPr>
        <p:txBody>
          <a:bodyPr/>
          <a:lstStyle/>
          <a:p>
            <a:r>
              <a:rPr lang="fa-IR" sz="1400" dirty="0">
                <a:cs typeface="B Lotus" panose="00000400000000000000" pitchFamily="2" charset="-78"/>
              </a:rPr>
              <a:t>مسیریابی در شبکه‏های فرصت‏طلبانه مبتنی بر زیرساخت برای استفاده از تلفن‏های هوشمند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11247" y="6454083"/>
            <a:ext cx="274319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4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17" name="Straight Connector 16"/>
          <p:cNvCxnSpPr>
            <a:endCxn id="18" idx="1"/>
          </p:cNvCxnSpPr>
          <p:nvPr/>
        </p:nvCxnSpPr>
        <p:spPr>
          <a:xfrm flipV="1">
            <a:off x="-1" y="1120080"/>
            <a:ext cx="9720350" cy="6155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720349" y="827692"/>
            <a:ext cx="1147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عنوان</a:t>
            </a:r>
            <a:endParaRPr lang="en-US" sz="3200" dirty="0">
              <a:cs typeface="B Titr" panose="00000700000000000000" pitchFamily="2" charset="-78"/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10867504" y="1120080"/>
            <a:ext cx="13244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972" y="891927"/>
            <a:ext cx="4572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09825"/>
            <a:ext cx="1327268" cy="642226"/>
          </a:xfrm>
          <a:prstGeom prst="rect">
            <a:avLst/>
          </a:prstGeom>
        </p:spPr>
      </p:pic>
      <p:sp>
        <p:nvSpPr>
          <p:cNvPr id="21" name="Footer Placeholder 4"/>
          <p:cNvSpPr txBox="1">
            <a:spLocks/>
          </p:cNvSpPr>
          <p:nvPr/>
        </p:nvSpPr>
        <p:spPr>
          <a:xfrm>
            <a:off x="0" y="857802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8907"/>
            <a:ext cx="11377353" cy="4059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در این بخش مقدمه‌ای از موضوع ارائه وتعاریف کلی آورده می‌شود.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مقدمه‌ای از موضوع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معرفی موضوع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تعریف مسئله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چالش‌ها و نیازمندی‌های </a:t>
            </a:r>
            <a:r>
              <a:rPr lang="fa-IR" sz="3200" dirty="0" smtClean="0">
                <a:cs typeface="B Nazanin" panose="00000400000000000000" pitchFamily="2" charset="-78"/>
              </a:rPr>
              <a:t>مسئله</a:t>
            </a:r>
          </a:p>
          <a:p>
            <a:pPr lvl="1" algn="r" rtl="1"/>
            <a:r>
              <a:rPr lang="fa-IR" sz="3200" dirty="0" smtClean="0">
                <a:cs typeface="B Nazanin" panose="00000400000000000000" pitchFamily="2" charset="-78"/>
              </a:rPr>
              <a:t>اهمیت موضوع و کاربردها</a:t>
            </a:r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20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4"/>
          <a:stretch/>
        </p:blipFill>
        <p:spPr>
          <a:xfrm>
            <a:off x="0" y="0"/>
            <a:ext cx="12192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8557666" y="4165599"/>
            <a:ext cx="3211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کارهای پیشین</a:t>
            </a:r>
            <a:endParaRPr lang="en-AU" sz="4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7" t="-4493" r="-7805" b="-5017"/>
          <a:stretch/>
        </p:blipFill>
        <p:spPr>
          <a:xfrm>
            <a:off x="252506" y="3940957"/>
            <a:ext cx="1371728" cy="12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5321"/>
            <a:ext cx="5105400" cy="365125"/>
          </a:xfrm>
        </p:spPr>
        <p:txBody>
          <a:bodyPr/>
          <a:lstStyle/>
          <a:p>
            <a:pPr algn="r"/>
            <a:r>
              <a:rPr lang="fa-IR" sz="1400" dirty="0" smtClean="0">
                <a:cs typeface="B Lotus" panose="00000400000000000000" pitchFamily="2" charset="-78"/>
              </a:rPr>
              <a:t>عنوان پایان‏نامه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235" y="6454083"/>
            <a:ext cx="361331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6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84588"/>
            <a:ext cx="1327268" cy="642226"/>
          </a:xfrm>
          <a:prstGeom prst="rect">
            <a:avLst/>
          </a:prstGeom>
        </p:spPr>
      </p:pic>
      <p:sp>
        <p:nvSpPr>
          <p:cNvPr id="48" name="Footer Placeholder 4"/>
          <p:cNvSpPr txBox="1">
            <a:spLocks/>
          </p:cNvSpPr>
          <p:nvPr/>
        </p:nvSpPr>
        <p:spPr>
          <a:xfrm>
            <a:off x="0" y="926814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cxnSp>
        <p:nvCxnSpPr>
          <p:cNvPr id="49" name="Straight Connector 48"/>
          <p:cNvCxnSpPr>
            <a:endCxn id="50" idx="1"/>
          </p:cNvCxnSpPr>
          <p:nvPr/>
        </p:nvCxnSpPr>
        <p:spPr>
          <a:xfrm>
            <a:off x="-1" y="1175500"/>
            <a:ext cx="69918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91815" y="883112"/>
            <a:ext cx="3875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مروری بر کارهای پیشین</a:t>
            </a:r>
            <a:endParaRPr lang="en-US" sz="3200" dirty="0">
              <a:cs typeface="B Titr" panose="00000700000000000000" pitchFamily="2" charset="-78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>
          <a:xfrm>
            <a:off x="10867504" y="1175500"/>
            <a:ext cx="1324496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3329" r="3078" b="2805"/>
          <a:stretch/>
        </p:blipFill>
        <p:spPr>
          <a:xfrm>
            <a:off x="11069631" y="926814"/>
            <a:ext cx="460121" cy="457200"/>
          </a:xfrm>
          <a:prstGeom prst="rect">
            <a:avLst/>
          </a:prstGeom>
        </p:spPr>
      </p:pic>
      <p:sp>
        <p:nvSpPr>
          <p:cNvPr id="5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8907"/>
            <a:ext cx="11377353" cy="4059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در این بخش کارهای مرتبط انجام شده پرداخته می‌شود.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دسته بندی کارهای مرتبط انجام شده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شرح تعدادی از مهمترین کارهای بررسی شده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بیان معایب و مزایای هرکدام از کارهای پیشین </a:t>
            </a:r>
          </a:p>
          <a:p>
            <a:pPr lvl="2" algn="r" rtl="1"/>
            <a:r>
              <a:rPr lang="fa-IR" sz="2800" dirty="0">
                <a:cs typeface="B Nazanin" panose="00000400000000000000" pitchFamily="2" charset="-78"/>
              </a:rPr>
              <a:t>ارائه جدول، نمودار و ... برای درک بهتر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مقایسه کارهای انجام شده پیشین در قالب جدول </a:t>
            </a:r>
          </a:p>
        </p:txBody>
      </p:sp>
    </p:spTree>
    <p:extLst>
      <p:ext uri="{BB962C8B-B14F-4D97-AF65-F5344CB8AC3E}">
        <p14:creationId xmlns:p14="http://schemas.microsoft.com/office/powerpoint/2010/main" val="34070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r="110"/>
          <a:stretch/>
        </p:blipFill>
        <p:spPr>
          <a:xfrm>
            <a:off x="-1" y="-15875"/>
            <a:ext cx="12192001" cy="6873875"/>
          </a:xfrm>
        </p:spPr>
      </p:pic>
      <p:sp>
        <p:nvSpPr>
          <p:cNvPr id="14" name="TextBox 13"/>
          <p:cNvSpPr txBox="1"/>
          <p:nvPr/>
        </p:nvSpPr>
        <p:spPr>
          <a:xfrm>
            <a:off x="7451165" y="3421062"/>
            <a:ext cx="3772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b="1" dirty="0" smtClean="0">
                <a:cs typeface="B Titr" panose="00000700000000000000" pitchFamily="2" charset="-78"/>
              </a:rPr>
              <a:t>راهکار پیشنهادی</a:t>
            </a:r>
            <a:endParaRPr lang="en-AU" sz="4800" b="1" dirty="0"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70" y="32564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1705" y="6435321"/>
            <a:ext cx="5105400" cy="365125"/>
          </a:xfrm>
        </p:spPr>
        <p:txBody>
          <a:bodyPr/>
          <a:lstStyle/>
          <a:p>
            <a:pPr algn="r"/>
            <a:r>
              <a:rPr lang="fa-IR" sz="1400" dirty="0" smtClean="0">
                <a:cs typeface="B Lotus" panose="00000400000000000000" pitchFamily="2" charset="-78"/>
              </a:rPr>
              <a:t>عنوان پایان‏نامه</a:t>
            </a:r>
            <a:endParaRPr lang="en-US" sz="1400" dirty="0" smtClean="0">
              <a:cs typeface="B Lotus" panose="00000400000000000000" pitchFamily="2" charset="-78"/>
            </a:endParaRPr>
          </a:p>
        </p:txBody>
      </p:sp>
      <p:sp>
        <p:nvSpPr>
          <p:cNvPr id="6" name="Flowchart: Off-page Connector 5"/>
          <p:cNvSpPr/>
          <p:nvPr/>
        </p:nvSpPr>
        <p:spPr>
          <a:xfrm rot="5400000">
            <a:off x="11680768" y="6263639"/>
            <a:ext cx="307570" cy="714895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4235" y="6454083"/>
            <a:ext cx="361331" cy="365125"/>
          </a:xfrm>
        </p:spPr>
        <p:txBody>
          <a:bodyPr/>
          <a:lstStyle/>
          <a:p>
            <a:fld id="{F3CF1FFD-D776-4952-B0C0-A5F6FF9D0FC6}" type="slidenum">
              <a:rPr lang="fa-IR" sz="1400" b="1" smtClean="0">
                <a:solidFill>
                  <a:schemeClr val="bg1"/>
                </a:solidFill>
                <a:cs typeface="B Nazanin" panose="00000400000000000000" pitchFamily="2" charset="-78"/>
              </a:rPr>
              <a:pPr/>
              <a:t>8</a:t>
            </a:fld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2" r="5555" b="22222"/>
          <a:stretch/>
        </p:blipFill>
        <p:spPr>
          <a:xfrm>
            <a:off x="418405" y="284588"/>
            <a:ext cx="1327268" cy="642226"/>
          </a:xfrm>
          <a:prstGeom prst="rect">
            <a:avLst/>
          </a:prstGeom>
        </p:spPr>
      </p:pic>
      <p:sp>
        <p:nvSpPr>
          <p:cNvPr id="16" name="Footer Placeholder 4"/>
          <p:cNvSpPr txBox="1">
            <a:spLocks/>
          </p:cNvSpPr>
          <p:nvPr/>
        </p:nvSpPr>
        <p:spPr>
          <a:xfrm>
            <a:off x="0" y="926814"/>
            <a:ext cx="219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100" b="1" dirty="0" smtClean="0">
                <a:cs typeface="B Lotus" panose="00000400000000000000" pitchFamily="2" charset="-78"/>
              </a:rPr>
              <a:t>آزمایشگاه شبکه‏های کامپیوتری و اطلاعاتی</a:t>
            </a:r>
            <a:endParaRPr lang="en-US" sz="1100" b="1" dirty="0" smtClean="0">
              <a:cs typeface="B Lotus" panose="00000400000000000000" pitchFamily="2" charset="-78"/>
            </a:endParaRPr>
          </a:p>
        </p:txBody>
      </p:sp>
      <p:cxnSp>
        <p:nvCxnSpPr>
          <p:cNvPr id="17" name="Straight Connector 16"/>
          <p:cNvCxnSpPr>
            <a:endCxn id="18" idx="1"/>
          </p:cNvCxnSpPr>
          <p:nvPr/>
        </p:nvCxnSpPr>
        <p:spPr>
          <a:xfrm>
            <a:off x="-1" y="1175500"/>
            <a:ext cx="82184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18449" y="883112"/>
            <a:ext cx="2649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Titr" panose="00000700000000000000" pitchFamily="2" charset="-78"/>
              </a:rPr>
              <a:t>راهکار پیشنهادی</a:t>
            </a:r>
            <a:endParaRPr lang="en-US" sz="3200" dirty="0">
              <a:cs typeface="B Titr" panose="00000700000000000000" pitchFamily="2" charset="-78"/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10867504" y="1175500"/>
            <a:ext cx="1324496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552" y="926814"/>
            <a:ext cx="457200" cy="4572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8907"/>
            <a:ext cx="11377353" cy="4059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در این بخش به شرح کامل روش پیشنهادی می‌پردازیم.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توضیح مرحله به مرحله روش پیشنهادی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استفاده از فلوچارت و سودوکد برای درک بهتر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شرح کامل روابط و معادلات ریاضی استفاده شده </a:t>
            </a:r>
          </a:p>
          <a:p>
            <a:pPr lvl="1" algn="r" rtl="1"/>
            <a:r>
              <a:rPr lang="fa-IR" sz="3200" dirty="0">
                <a:cs typeface="B Nazanin" panose="00000400000000000000" pitchFamily="2" charset="-78"/>
              </a:rPr>
              <a:t>و ...</a:t>
            </a:r>
          </a:p>
        </p:txBody>
      </p:sp>
    </p:spTree>
    <p:extLst>
      <p:ext uri="{BB962C8B-B14F-4D97-AF65-F5344CB8AC3E}">
        <p14:creationId xmlns:p14="http://schemas.microsoft.com/office/powerpoint/2010/main" val="42803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/>
          <a:stretch/>
        </p:blipFill>
        <p:spPr>
          <a:xfrm>
            <a:off x="0" y="0"/>
            <a:ext cx="12192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8609480" y="737279"/>
            <a:ext cx="185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ارزیابی</a:t>
            </a:r>
            <a:endParaRPr lang="en-AU" sz="4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4938" y="4492811"/>
            <a:ext cx="31678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مجموعه داده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متریک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‏های ارزیابی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تحلیل نتایج</a:t>
            </a:r>
            <a:endParaRPr lang="en-AU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88" y="737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490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Lotus</vt:lpstr>
      <vt:lpstr>B Nazanin</vt:lpstr>
      <vt:lpstr>B Titr</vt:lpstr>
      <vt:lpstr>B Vahid</vt:lpstr>
      <vt:lpstr>Calibri</vt:lpstr>
      <vt:lpstr>Calibri Light</vt:lpstr>
      <vt:lpstr>Times New Roman</vt:lpstr>
      <vt:lpstr>Office Theme</vt:lpstr>
      <vt:lpstr>عنوان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مسیریابی در شبکه‏های فرصت‏طلبانه مبتنی بر زیرساخت برای استفاده از تلفن‏های هوشمند</dc:title>
  <dc:creator>Hooman Abasi</dc:creator>
  <cp:lastModifiedBy>Vahid Ranjbar</cp:lastModifiedBy>
  <cp:revision>25</cp:revision>
  <dcterms:created xsi:type="dcterms:W3CDTF">2017-08-15T15:47:36Z</dcterms:created>
  <dcterms:modified xsi:type="dcterms:W3CDTF">2017-11-03T07:16:09Z</dcterms:modified>
</cp:coreProperties>
</file>