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5" r:id="rId6"/>
    <p:sldId id="275" r:id="rId7"/>
    <p:sldId id="272" r:id="rId8"/>
    <p:sldId id="273" r:id="rId9"/>
    <p:sldId id="279" r:id="rId10"/>
    <p:sldId id="274" r:id="rId11"/>
    <p:sldId id="289" r:id="rId12"/>
    <p:sldId id="290" r:id="rId13"/>
    <p:sldId id="292" r:id="rId14"/>
    <p:sldId id="296" r:id="rId15"/>
    <p:sldId id="297" r:id="rId16"/>
    <p:sldId id="29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CD65"/>
    <a:srgbClr val="3AC3C0"/>
    <a:srgbClr val="03AAD7"/>
    <a:srgbClr val="04DA60"/>
    <a:srgbClr val="2DC5AF"/>
    <a:srgbClr val="38BABA"/>
    <a:srgbClr val="81DEFF"/>
    <a:srgbClr val="D9F5FF"/>
    <a:srgbClr val="02CA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4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D0CD-96F4-4CC6-AC8C-A90701AE5EC8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2C2F2-4651-4F8A-BDDB-8C34764DA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184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D0CD-96F4-4CC6-AC8C-A90701AE5EC8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2C2F2-4651-4F8A-BDDB-8C34764DA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681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D0CD-96F4-4CC6-AC8C-A90701AE5EC8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2C2F2-4651-4F8A-BDDB-8C34764DA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10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D0CD-96F4-4CC6-AC8C-A90701AE5EC8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2C2F2-4651-4F8A-BDDB-8C34764DA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4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D0CD-96F4-4CC6-AC8C-A90701AE5EC8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2C2F2-4651-4F8A-BDDB-8C34764DA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846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D0CD-96F4-4CC6-AC8C-A90701AE5EC8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2C2F2-4651-4F8A-BDDB-8C34764DA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553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D0CD-96F4-4CC6-AC8C-A90701AE5EC8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2C2F2-4651-4F8A-BDDB-8C34764DA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195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D0CD-96F4-4CC6-AC8C-A90701AE5EC8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2C2F2-4651-4F8A-BDDB-8C34764DA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206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D0CD-96F4-4CC6-AC8C-A90701AE5EC8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2C2F2-4651-4F8A-BDDB-8C34764DA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638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D0CD-96F4-4CC6-AC8C-A90701AE5EC8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2C2F2-4651-4F8A-BDDB-8C34764DA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568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D0CD-96F4-4CC6-AC8C-A90701AE5EC8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2C2F2-4651-4F8A-BDDB-8C34764DA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838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1D0CD-96F4-4CC6-AC8C-A90701AE5EC8}" type="datetimeFigureOut">
              <a:rPr lang="en-US" smtClean="0"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2C2F2-4651-4F8A-BDDB-8C34764DA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02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171699" y="2031019"/>
            <a:ext cx="7848600" cy="1173480"/>
          </a:xfrm>
        </p:spPr>
        <p:txBody>
          <a:bodyPr>
            <a:noAutofit/>
          </a:bodyPr>
          <a:lstStyle/>
          <a:p>
            <a:r>
              <a:rPr lang="fa-IR" sz="3600" dirty="0" smtClean="0">
                <a:solidFill>
                  <a:schemeClr val="tx1"/>
                </a:solidFill>
                <a:cs typeface="B Titr" panose="00000700000000000000" pitchFamily="2" charset="-78"/>
              </a:rPr>
              <a:t>عنوان</a:t>
            </a:r>
            <a:endParaRPr lang="en-US" sz="3600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822565" y="3661064"/>
            <a:ext cx="8546869" cy="2989118"/>
          </a:xfrm>
        </p:spPr>
        <p:txBody>
          <a:bodyPr>
            <a:normAutofit/>
          </a:bodyPr>
          <a:lstStyle/>
          <a:p>
            <a:pPr algn="ctr" rtl="1">
              <a:lnSpc>
                <a:spcPct val="150000"/>
              </a:lnSpc>
              <a:spcBef>
                <a:spcPts val="0"/>
              </a:spcBef>
            </a:pPr>
            <a:r>
              <a:rPr lang="fa-IR" sz="2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دانشجو: </a:t>
            </a:r>
            <a:r>
              <a:rPr lang="fa-IR" sz="28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نام دانشجو</a:t>
            </a:r>
          </a:p>
          <a:p>
            <a:pPr algn="ctr" rtl="1">
              <a:lnSpc>
                <a:spcPct val="150000"/>
              </a:lnSpc>
              <a:spcBef>
                <a:spcPts val="0"/>
              </a:spcBef>
            </a:pPr>
            <a:r>
              <a:rPr lang="fa-IR" sz="2800" dirty="0" smtClean="0">
                <a:cs typeface="B Nazanin" panose="00000400000000000000" pitchFamily="2" charset="-78"/>
              </a:rPr>
              <a:t>رشته تحصیلی: </a:t>
            </a:r>
            <a:r>
              <a:rPr lang="fa-IR" sz="2800" b="1" dirty="0" smtClean="0">
                <a:cs typeface="B Nazanin" panose="00000400000000000000" pitchFamily="2" charset="-78"/>
              </a:rPr>
              <a:t>رشته تحصیلی، گرایش</a:t>
            </a:r>
          </a:p>
          <a:p>
            <a:pPr algn="ctr" rtl="1">
              <a:lnSpc>
                <a:spcPct val="150000"/>
              </a:lnSpc>
            </a:pPr>
            <a:r>
              <a:rPr lang="fa-IR" sz="2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استاد راهنما: </a:t>
            </a:r>
            <a:r>
              <a:rPr lang="fa-IR" sz="28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دکتر مصطفی صالحی</a:t>
            </a:r>
          </a:p>
          <a:p>
            <a:pPr algn="ctr" rtl="1">
              <a:lnSpc>
                <a:spcPct val="150000"/>
              </a:lnSpc>
            </a:pPr>
            <a:r>
              <a:rPr lang="fa-IR" sz="2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تاریخ دفاع: </a:t>
            </a:r>
            <a:r>
              <a:rPr lang="en-US" sz="28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X</a:t>
            </a:r>
            <a:r>
              <a:rPr lang="fa-IR" sz="28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 شهریور 1396</a:t>
            </a:r>
            <a:endParaRPr lang="en-US" sz="28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22222" r="5555" b="22222"/>
          <a:stretch/>
        </p:blipFill>
        <p:spPr>
          <a:xfrm>
            <a:off x="1023850" y="270857"/>
            <a:ext cx="1889760" cy="914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904" y="250133"/>
            <a:ext cx="1005840" cy="1005840"/>
          </a:xfrm>
          <a:prstGeom prst="rect">
            <a:avLst/>
          </a:prstGeom>
        </p:spPr>
      </p:pic>
      <p:sp>
        <p:nvSpPr>
          <p:cNvPr id="8" name="Footer Placeholder 4"/>
          <p:cNvSpPr txBox="1">
            <a:spLocks/>
          </p:cNvSpPr>
          <p:nvPr/>
        </p:nvSpPr>
        <p:spPr>
          <a:xfrm>
            <a:off x="479020" y="1276697"/>
            <a:ext cx="297942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400" b="1" dirty="0" smtClean="0">
                <a:cs typeface="B Lotus" panose="00000400000000000000" pitchFamily="2" charset="-78"/>
              </a:rPr>
              <a:t>آزمایشگاه شبکه‏های کامپیوتری و اطلاعاتی</a:t>
            </a:r>
            <a:endParaRPr lang="en-US" sz="1400" b="1" dirty="0" smtClean="0">
              <a:cs typeface="B Lotus" panose="00000400000000000000" pitchFamily="2" charset="-78"/>
            </a:endParaRPr>
          </a:p>
        </p:txBody>
      </p:sp>
      <p:sp>
        <p:nvSpPr>
          <p:cNvPr id="9" name="Footer Placeholder 4"/>
          <p:cNvSpPr txBox="1">
            <a:spLocks/>
          </p:cNvSpPr>
          <p:nvPr/>
        </p:nvSpPr>
        <p:spPr>
          <a:xfrm>
            <a:off x="9776459" y="1276697"/>
            <a:ext cx="1973580" cy="523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400" b="1" dirty="0" smtClean="0">
                <a:cs typeface="B Lotus" panose="00000400000000000000" pitchFamily="2" charset="-78"/>
              </a:rPr>
              <a:t>دانشکده علوم و فنون نوین</a:t>
            </a:r>
          </a:p>
          <a:p>
            <a:pPr algn="ctr"/>
            <a:r>
              <a:rPr lang="fa-IR" sz="1400" b="1" dirty="0" smtClean="0">
                <a:cs typeface="B Lotus" panose="00000400000000000000" pitchFamily="2" charset="-78"/>
              </a:rPr>
              <a:t>گروه فناوری‏های بین رشته‏ای</a:t>
            </a:r>
            <a:endParaRPr lang="en-US" sz="1400" b="1" dirty="0" smtClean="0">
              <a:cs typeface="B Lotus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9439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71705" y="6437132"/>
            <a:ext cx="5105400" cy="365125"/>
          </a:xfrm>
        </p:spPr>
        <p:txBody>
          <a:bodyPr/>
          <a:lstStyle/>
          <a:p>
            <a:pPr algn="r"/>
            <a:r>
              <a:rPr lang="fa-IR" sz="1400" dirty="0" smtClean="0">
                <a:cs typeface="B Lotus" panose="00000400000000000000" pitchFamily="2" charset="-78"/>
              </a:rPr>
              <a:t>عنوان ارائه</a:t>
            </a:r>
            <a:endParaRPr lang="en-US" sz="1400" dirty="0" smtClean="0">
              <a:cs typeface="B Lotus" panose="00000400000000000000" pitchFamily="2" charset="-78"/>
            </a:endParaRPr>
          </a:p>
        </p:txBody>
      </p:sp>
      <p:sp>
        <p:nvSpPr>
          <p:cNvPr id="6" name="Flowchart: Off-page Connector 5"/>
          <p:cNvSpPr/>
          <p:nvPr/>
        </p:nvSpPr>
        <p:spPr>
          <a:xfrm rot="5400000">
            <a:off x="11680768" y="6263639"/>
            <a:ext cx="307570" cy="714895"/>
          </a:xfrm>
          <a:prstGeom prst="flowChartOffpage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11247" y="6454083"/>
            <a:ext cx="274319" cy="365125"/>
          </a:xfrm>
        </p:spPr>
        <p:txBody>
          <a:bodyPr/>
          <a:lstStyle/>
          <a:p>
            <a:fld id="{F3CF1FFD-D776-4952-B0C0-A5F6FF9D0FC6}" type="slidenum">
              <a:rPr lang="fa-IR" sz="1400" b="1" smtClean="0">
                <a:solidFill>
                  <a:schemeClr val="bg1"/>
                </a:solidFill>
                <a:cs typeface="B Nazanin" panose="00000400000000000000" pitchFamily="2" charset="-78"/>
              </a:rPr>
              <a:pPr/>
              <a:t>2</a:t>
            </a:fld>
            <a:endParaRPr lang="en-US" sz="1400" b="1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cxnSp>
        <p:nvCxnSpPr>
          <p:cNvPr id="8" name="Straight Connector 7"/>
          <p:cNvCxnSpPr>
            <a:endCxn id="9" idx="1"/>
          </p:cNvCxnSpPr>
          <p:nvPr/>
        </p:nvCxnSpPr>
        <p:spPr>
          <a:xfrm flipV="1">
            <a:off x="-1" y="1109376"/>
            <a:ext cx="8039284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8039283" y="755433"/>
            <a:ext cx="27943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4000" dirty="0" smtClean="0">
                <a:cs typeface="B Titr" panose="00000700000000000000" pitchFamily="2" charset="-78"/>
              </a:rPr>
              <a:t>فهرست مطالب</a:t>
            </a:r>
            <a:endParaRPr lang="en-US" sz="4000" dirty="0">
              <a:cs typeface="B Titr" panose="00000700000000000000" pitchFamily="2" charset="-78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22222" r="5555" b="22222"/>
          <a:stretch/>
        </p:blipFill>
        <p:spPr>
          <a:xfrm>
            <a:off x="418405" y="209825"/>
            <a:ext cx="1327268" cy="642226"/>
          </a:xfrm>
          <a:prstGeom prst="rect">
            <a:avLst/>
          </a:prstGeom>
        </p:spPr>
      </p:pic>
      <p:sp>
        <p:nvSpPr>
          <p:cNvPr id="11" name="Footer Placeholder 4"/>
          <p:cNvSpPr txBox="1">
            <a:spLocks/>
          </p:cNvSpPr>
          <p:nvPr/>
        </p:nvSpPr>
        <p:spPr>
          <a:xfrm>
            <a:off x="0" y="857802"/>
            <a:ext cx="219793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100" b="1" dirty="0" smtClean="0">
                <a:cs typeface="B Lotus" panose="00000400000000000000" pitchFamily="2" charset="-78"/>
              </a:rPr>
              <a:t>آزمایشگاه شبکه‏های کامپیوتری و اطلاعاتی</a:t>
            </a:r>
            <a:endParaRPr lang="en-US" sz="1100" b="1" dirty="0" smtClean="0">
              <a:cs typeface="B Lotus" panose="00000400000000000000" pitchFamily="2" charset="-78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67" y="2962673"/>
            <a:ext cx="914400" cy="9144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025579" y="3934113"/>
            <a:ext cx="5645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a-IR" sz="1400" b="1" dirty="0" smtClean="0">
                <a:cs typeface="B Nazanin" panose="00000400000000000000" pitchFamily="2" charset="-78"/>
              </a:rPr>
              <a:t>مقدمه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14" name="Chevron 13"/>
          <p:cNvSpPr/>
          <p:nvPr/>
        </p:nvSpPr>
        <p:spPr>
          <a:xfrm>
            <a:off x="2152285" y="3201290"/>
            <a:ext cx="271549" cy="437803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052" y="2962673"/>
            <a:ext cx="914400" cy="9144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408082" y="3932161"/>
            <a:ext cx="1720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a-IR" sz="1400" b="1" dirty="0" smtClean="0">
                <a:cs typeface="B Nazanin" panose="00000400000000000000" pitchFamily="2" charset="-78"/>
              </a:rPr>
              <a:t>اهمیت موضوع و کاربردها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17" name="Chevron 16"/>
          <p:cNvSpPr/>
          <p:nvPr/>
        </p:nvSpPr>
        <p:spPr>
          <a:xfrm>
            <a:off x="4112670" y="3197488"/>
            <a:ext cx="271549" cy="437803"/>
          </a:xfrm>
          <a:prstGeom prst="chevron">
            <a:avLst/>
          </a:prstGeom>
          <a:solidFill>
            <a:srgbClr val="04DA6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" t="3329" r="3078" b="2805"/>
          <a:stretch/>
        </p:blipFill>
        <p:spPr>
          <a:xfrm>
            <a:off x="4771437" y="2962673"/>
            <a:ext cx="920243" cy="9144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736078" y="3937366"/>
            <a:ext cx="10807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a-IR" sz="1400" b="1" dirty="0" smtClean="0">
                <a:cs typeface="B Nazanin" panose="00000400000000000000" pitchFamily="2" charset="-78"/>
              </a:rPr>
              <a:t>کارهای </a:t>
            </a:r>
            <a:r>
              <a:rPr lang="fa-IR" sz="1400" b="1" dirty="0" smtClean="0">
                <a:cs typeface="B Nazanin" panose="00000400000000000000" pitchFamily="2" charset="-78"/>
              </a:rPr>
              <a:t>پیشین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20" name="Chevron 19"/>
          <p:cNvSpPr/>
          <p:nvPr/>
        </p:nvSpPr>
        <p:spPr>
          <a:xfrm>
            <a:off x="6078898" y="3197488"/>
            <a:ext cx="271549" cy="437803"/>
          </a:xfrm>
          <a:prstGeom prst="chevro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665" y="2962673"/>
            <a:ext cx="914400" cy="9144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6785938" y="3932161"/>
            <a:ext cx="8178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a-IR" sz="1400" b="1" dirty="0" smtClean="0">
                <a:cs typeface="B Nazanin" panose="00000400000000000000" pitchFamily="2" charset="-78"/>
              </a:rPr>
              <a:t>راهکار </a:t>
            </a:r>
          </a:p>
          <a:p>
            <a:pPr algn="ctr"/>
            <a:r>
              <a:rPr lang="fa-IR" sz="1400" b="1" dirty="0" smtClean="0">
                <a:cs typeface="B Nazanin" panose="00000400000000000000" pitchFamily="2" charset="-78"/>
              </a:rPr>
              <a:t>پیشنهادی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435" y="2962673"/>
            <a:ext cx="914400" cy="914400"/>
          </a:xfrm>
          <a:prstGeom prst="rect">
            <a:avLst/>
          </a:prstGeom>
        </p:spPr>
      </p:pic>
      <p:sp>
        <p:nvSpPr>
          <p:cNvPr id="24" name="Chevron 23"/>
          <p:cNvSpPr/>
          <p:nvPr/>
        </p:nvSpPr>
        <p:spPr>
          <a:xfrm>
            <a:off x="8039283" y="3203719"/>
            <a:ext cx="271549" cy="437803"/>
          </a:xfrm>
          <a:prstGeom prst="chevron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556368" y="3939655"/>
            <a:ext cx="11977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a-IR" sz="1400" b="1" dirty="0" smtClean="0">
                <a:cs typeface="B Nazanin" panose="00000400000000000000" pitchFamily="2" charset="-78"/>
              </a:rPr>
              <a:t>ارزیابی</a:t>
            </a:r>
          </a:p>
          <a:p>
            <a:pPr algn="ctr"/>
            <a:r>
              <a:rPr lang="fa-IR" sz="1400" b="1" dirty="0" smtClean="0">
                <a:cs typeface="B Nazanin" panose="00000400000000000000" pitchFamily="2" charset="-78"/>
              </a:rPr>
              <a:t>راه حل و مقایسه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26" name="Chevron 25"/>
          <p:cNvSpPr/>
          <p:nvPr/>
        </p:nvSpPr>
        <p:spPr>
          <a:xfrm>
            <a:off x="9999668" y="3197488"/>
            <a:ext cx="271549" cy="437803"/>
          </a:xfrm>
          <a:prstGeom prst="chevron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050" y="2962673"/>
            <a:ext cx="914400" cy="91440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10611578" y="3952691"/>
            <a:ext cx="9989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a-IR" sz="1400" b="1" dirty="0" smtClean="0">
                <a:cs typeface="B Nazanin" panose="00000400000000000000" pitchFamily="2" charset="-78"/>
              </a:rPr>
              <a:t>نتیجه‏گیری</a:t>
            </a:r>
          </a:p>
          <a:p>
            <a:pPr algn="ctr"/>
            <a:r>
              <a:rPr lang="fa-IR" sz="1400" b="1" dirty="0" smtClean="0">
                <a:cs typeface="B Nazanin" panose="00000400000000000000" pitchFamily="2" charset="-78"/>
              </a:rPr>
              <a:t>و کارهای آتی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cxnSp>
        <p:nvCxnSpPr>
          <p:cNvPr id="29" name="Straight Connector 28"/>
          <p:cNvCxnSpPr>
            <a:stCxn id="9" idx="3"/>
          </p:cNvCxnSpPr>
          <p:nvPr/>
        </p:nvCxnSpPr>
        <p:spPr>
          <a:xfrm>
            <a:off x="10833638" y="1109376"/>
            <a:ext cx="1358362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6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" r="-173"/>
          <a:stretch/>
        </p:blipFill>
        <p:spPr>
          <a:xfrm>
            <a:off x="0" y="0"/>
            <a:ext cx="12276814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01379" y="304800"/>
            <a:ext cx="15023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fa-IR" sz="4800" b="1" dirty="0" smtClean="0">
                <a:solidFill>
                  <a:schemeClr val="bg1"/>
                </a:solidFill>
                <a:cs typeface="B Titr" panose="00000700000000000000" pitchFamily="2" charset="-78"/>
              </a:rPr>
              <a:t>مقدمه</a:t>
            </a:r>
            <a:endParaRPr lang="en-AU" sz="4800" b="1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9857" y="304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28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71705" y="6435321"/>
            <a:ext cx="5105400" cy="365125"/>
          </a:xfrm>
        </p:spPr>
        <p:txBody>
          <a:bodyPr/>
          <a:lstStyle/>
          <a:p>
            <a:r>
              <a:rPr lang="fa-IR" sz="1400" dirty="0">
                <a:cs typeface="B Lotus" panose="00000400000000000000" pitchFamily="2" charset="-78"/>
              </a:rPr>
              <a:t>مسیریابی در شبکه‏های فرصت‏طلبانه مبتنی بر زیرساخت برای استفاده از تلفن‏های هوشمند</a:t>
            </a:r>
            <a:endParaRPr lang="en-US" sz="1400" dirty="0" smtClean="0">
              <a:cs typeface="B Lotus" panose="00000400000000000000" pitchFamily="2" charset="-78"/>
            </a:endParaRPr>
          </a:p>
        </p:txBody>
      </p:sp>
      <p:sp>
        <p:nvSpPr>
          <p:cNvPr id="6" name="Flowchart: Off-page Connector 5"/>
          <p:cNvSpPr/>
          <p:nvPr/>
        </p:nvSpPr>
        <p:spPr>
          <a:xfrm rot="5400000">
            <a:off x="11680768" y="6263639"/>
            <a:ext cx="307570" cy="714895"/>
          </a:xfrm>
          <a:prstGeom prst="flowChartOffpageConnector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11247" y="6454083"/>
            <a:ext cx="274319" cy="365125"/>
          </a:xfrm>
        </p:spPr>
        <p:txBody>
          <a:bodyPr/>
          <a:lstStyle/>
          <a:p>
            <a:fld id="{F3CF1FFD-D776-4952-B0C0-A5F6FF9D0FC6}" type="slidenum">
              <a:rPr lang="fa-IR" sz="1400" b="1" smtClean="0">
                <a:solidFill>
                  <a:schemeClr val="bg1"/>
                </a:solidFill>
                <a:cs typeface="B Nazanin" panose="00000400000000000000" pitchFamily="2" charset="-78"/>
              </a:rPr>
              <a:pPr/>
              <a:t>4</a:t>
            </a:fld>
            <a:endParaRPr lang="en-US" sz="1400" b="1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cxnSp>
        <p:nvCxnSpPr>
          <p:cNvPr id="17" name="Straight Connector 16"/>
          <p:cNvCxnSpPr>
            <a:endCxn id="18" idx="1"/>
          </p:cNvCxnSpPr>
          <p:nvPr/>
        </p:nvCxnSpPr>
        <p:spPr>
          <a:xfrm flipV="1">
            <a:off x="-1" y="1120080"/>
            <a:ext cx="9720350" cy="61558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9720349" y="827692"/>
            <a:ext cx="11471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3200" dirty="0" smtClean="0">
                <a:cs typeface="B Titr" panose="00000700000000000000" pitchFamily="2" charset="-78"/>
              </a:rPr>
              <a:t>عنوان</a:t>
            </a:r>
            <a:endParaRPr lang="en-US" sz="3200" dirty="0">
              <a:cs typeface="B Titr" panose="00000700000000000000" pitchFamily="2" charset="-78"/>
            </a:endParaRPr>
          </a:p>
        </p:txBody>
      </p:sp>
      <p:cxnSp>
        <p:nvCxnSpPr>
          <p:cNvPr id="19" name="Straight Connector 18"/>
          <p:cNvCxnSpPr>
            <a:stCxn id="18" idx="3"/>
          </p:cNvCxnSpPr>
          <p:nvPr/>
        </p:nvCxnSpPr>
        <p:spPr>
          <a:xfrm>
            <a:off x="10867504" y="1120080"/>
            <a:ext cx="1324496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4972" y="891927"/>
            <a:ext cx="457200" cy="4572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22222" r="5555" b="22222"/>
          <a:stretch/>
        </p:blipFill>
        <p:spPr>
          <a:xfrm>
            <a:off x="418405" y="209825"/>
            <a:ext cx="1327268" cy="642226"/>
          </a:xfrm>
          <a:prstGeom prst="rect">
            <a:avLst/>
          </a:prstGeom>
        </p:spPr>
      </p:pic>
      <p:sp>
        <p:nvSpPr>
          <p:cNvPr id="21" name="Footer Placeholder 4"/>
          <p:cNvSpPr txBox="1">
            <a:spLocks/>
          </p:cNvSpPr>
          <p:nvPr/>
        </p:nvSpPr>
        <p:spPr>
          <a:xfrm>
            <a:off x="0" y="857802"/>
            <a:ext cx="219793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100" b="1" dirty="0" smtClean="0">
                <a:cs typeface="B Lotus" panose="00000400000000000000" pitchFamily="2" charset="-78"/>
              </a:rPr>
              <a:t>آزمایشگاه شبکه‏های کامپیوتری و اطلاعاتی</a:t>
            </a:r>
            <a:endParaRPr lang="en-US" sz="1100" b="1" dirty="0" smtClean="0">
              <a:cs typeface="B Lotus" panose="00000400000000000000" pitchFamily="2" charset="-78"/>
            </a:endParaRPr>
          </a:p>
        </p:txBody>
      </p:sp>
      <p:sp>
        <p:nvSpPr>
          <p:cNvPr id="22" name="Content Placeholder 2"/>
          <p:cNvSpPr>
            <a:spLocks noGrp="1"/>
          </p:cNvSpPr>
          <p:nvPr>
            <p:ph idx="4294967295"/>
          </p:nvPr>
        </p:nvSpPr>
        <p:spPr>
          <a:xfrm>
            <a:off x="457200" y="1528907"/>
            <a:ext cx="11377353" cy="405914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r" rtl="1"/>
            <a:r>
              <a:rPr lang="fa-IR" sz="3600" dirty="0">
                <a:cs typeface="B Nazanin" panose="00000400000000000000" pitchFamily="2" charset="-78"/>
              </a:rPr>
              <a:t>در این بخش مقدمه‌ای از موضوع ارائه وتعاریف کلی آورده می‌شود. </a:t>
            </a:r>
          </a:p>
          <a:p>
            <a:pPr lvl="1" algn="r" rtl="1"/>
            <a:r>
              <a:rPr lang="fa-IR" sz="3200" dirty="0">
                <a:cs typeface="B Nazanin" panose="00000400000000000000" pitchFamily="2" charset="-78"/>
              </a:rPr>
              <a:t>مقدمه‌ای از موضوع </a:t>
            </a:r>
          </a:p>
          <a:p>
            <a:pPr lvl="1" algn="r" rtl="1"/>
            <a:r>
              <a:rPr lang="fa-IR" sz="3200" dirty="0">
                <a:cs typeface="B Nazanin" panose="00000400000000000000" pitchFamily="2" charset="-78"/>
              </a:rPr>
              <a:t>معرفی موضوع </a:t>
            </a:r>
          </a:p>
          <a:p>
            <a:pPr lvl="1" algn="r" rtl="1"/>
            <a:r>
              <a:rPr lang="fa-IR" sz="3200" dirty="0">
                <a:cs typeface="B Nazanin" panose="00000400000000000000" pitchFamily="2" charset="-78"/>
              </a:rPr>
              <a:t>تعریف مسئله </a:t>
            </a:r>
          </a:p>
          <a:p>
            <a:pPr lvl="1" algn="r" rtl="1"/>
            <a:r>
              <a:rPr lang="fa-IR" sz="3200" dirty="0">
                <a:cs typeface="B Nazanin" panose="00000400000000000000" pitchFamily="2" charset="-78"/>
              </a:rPr>
              <a:t>چالش‌ها و نیازمندی‌های </a:t>
            </a:r>
            <a:r>
              <a:rPr lang="fa-IR" sz="3200" dirty="0" smtClean="0">
                <a:cs typeface="B Nazanin" panose="00000400000000000000" pitchFamily="2" charset="-78"/>
              </a:rPr>
              <a:t>مسئله</a:t>
            </a:r>
          </a:p>
          <a:p>
            <a:pPr lvl="1" algn="r" rtl="1"/>
            <a:r>
              <a:rPr lang="fa-IR" sz="3200" dirty="0" smtClean="0">
                <a:cs typeface="B Nazanin" panose="00000400000000000000" pitchFamily="2" charset="-78"/>
              </a:rPr>
              <a:t>اهمیت موضوع و کاربردها</a:t>
            </a:r>
            <a:endParaRPr lang="fa-IR" sz="32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4200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14"/>
          <a:stretch/>
        </p:blipFill>
        <p:spPr>
          <a:xfrm>
            <a:off x="0" y="0"/>
            <a:ext cx="12192000" cy="6858000"/>
          </a:xfrm>
        </p:spPr>
      </p:pic>
      <p:sp>
        <p:nvSpPr>
          <p:cNvPr id="13" name="TextBox 12"/>
          <p:cNvSpPr txBox="1"/>
          <p:nvPr/>
        </p:nvSpPr>
        <p:spPr>
          <a:xfrm>
            <a:off x="8557666" y="4165599"/>
            <a:ext cx="32111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sz="4800" b="1" dirty="0" smtClean="0">
                <a:solidFill>
                  <a:schemeClr val="bg1"/>
                </a:solidFill>
                <a:cs typeface="B Titr" panose="00000700000000000000" pitchFamily="2" charset="-78"/>
              </a:rPr>
              <a:t>کارهای پیشین</a:t>
            </a:r>
            <a:endParaRPr lang="en-AU" sz="4800" b="1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27" t="-4493" r="-7805" b="-5017"/>
          <a:stretch/>
        </p:blipFill>
        <p:spPr>
          <a:xfrm>
            <a:off x="252506" y="3940957"/>
            <a:ext cx="1371728" cy="128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78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71705" y="6435321"/>
            <a:ext cx="5105400" cy="365125"/>
          </a:xfrm>
        </p:spPr>
        <p:txBody>
          <a:bodyPr/>
          <a:lstStyle/>
          <a:p>
            <a:pPr algn="r"/>
            <a:r>
              <a:rPr lang="fa-IR" sz="1400" dirty="0" smtClean="0">
                <a:cs typeface="B Lotus" panose="00000400000000000000" pitchFamily="2" charset="-78"/>
              </a:rPr>
              <a:t>عنوان پایان‏نامه</a:t>
            </a:r>
            <a:endParaRPr lang="en-US" sz="1400" dirty="0" smtClean="0">
              <a:cs typeface="B Lotus" panose="00000400000000000000" pitchFamily="2" charset="-78"/>
            </a:endParaRPr>
          </a:p>
        </p:txBody>
      </p:sp>
      <p:sp>
        <p:nvSpPr>
          <p:cNvPr id="6" name="Flowchart: Off-page Connector 5"/>
          <p:cNvSpPr/>
          <p:nvPr/>
        </p:nvSpPr>
        <p:spPr>
          <a:xfrm rot="5400000">
            <a:off x="11680768" y="6263639"/>
            <a:ext cx="307570" cy="714895"/>
          </a:xfrm>
          <a:prstGeom prst="flowChartOffpageConnector">
            <a:avLst/>
          </a:prstGeom>
          <a:solidFill>
            <a:srgbClr val="C0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24235" y="6454083"/>
            <a:ext cx="361331" cy="365125"/>
          </a:xfrm>
        </p:spPr>
        <p:txBody>
          <a:bodyPr/>
          <a:lstStyle/>
          <a:p>
            <a:fld id="{F3CF1FFD-D776-4952-B0C0-A5F6FF9D0FC6}" type="slidenum">
              <a:rPr lang="fa-IR" sz="1400" b="1" smtClean="0">
                <a:solidFill>
                  <a:schemeClr val="bg1"/>
                </a:solidFill>
                <a:cs typeface="B Nazanin" panose="00000400000000000000" pitchFamily="2" charset="-78"/>
              </a:rPr>
              <a:pPr/>
              <a:t>6</a:t>
            </a:fld>
            <a:endParaRPr lang="en-US" sz="1400" b="1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22222" r="5555" b="22222"/>
          <a:stretch/>
        </p:blipFill>
        <p:spPr>
          <a:xfrm>
            <a:off x="418405" y="284588"/>
            <a:ext cx="1327268" cy="642226"/>
          </a:xfrm>
          <a:prstGeom prst="rect">
            <a:avLst/>
          </a:prstGeom>
        </p:spPr>
      </p:pic>
      <p:sp>
        <p:nvSpPr>
          <p:cNvPr id="48" name="Footer Placeholder 4"/>
          <p:cNvSpPr txBox="1">
            <a:spLocks/>
          </p:cNvSpPr>
          <p:nvPr/>
        </p:nvSpPr>
        <p:spPr>
          <a:xfrm>
            <a:off x="0" y="926814"/>
            <a:ext cx="219793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100" b="1" dirty="0" smtClean="0">
                <a:cs typeface="B Lotus" panose="00000400000000000000" pitchFamily="2" charset="-78"/>
              </a:rPr>
              <a:t>آزمایشگاه شبکه‏های کامپیوتری و اطلاعاتی</a:t>
            </a:r>
            <a:endParaRPr lang="en-US" sz="1100" b="1" dirty="0" smtClean="0">
              <a:cs typeface="B Lotus" panose="00000400000000000000" pitchFamily="2" charset="-78"/>
            </a:endParaRPr>
          </a:p>
        </p:txBody>
      </p:sp>
      <p:cxnSp>
        <p:nvCxnSpPr>
          <p:cNvPr id="49" name="Straight Connector 48"/>
          <p:cNvCxnSpPr>
            <a:endCxn id="50" idx="1"/>
          </p:cNvCxnSpPr>
          <p:nvPr/>
        </p:nvCxnSpPr>
        <p:spPr>
          <a:xfrm>
            <a:off x="-1" y="1175500"/>
            <a:ext cx="699181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6991815" y="883112"/>
            <a:ext cx="38756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3200" dirty="0" smtClean="0">
                <a:cs typeface="B Titr" panose="00000700000000000000" pitchFamily="2" charset="-78"/>
              </a:rPr>
              <a:t>مروری بر کارهای پیشین</a:t>
            </a:r>
            <a:endParaRPr lang="en-US" sz="3200" dirty="0">
              <a:cs typeface="B Titr" panose="00000700000000000000" pitchFamily="2" charset="-78"/>
            </a:endParaRPr>
          </a:p>
        </p:txBody>
      </p:sp>
      <p:cxnSp>
        <p:nvCxnSpPr>
          <p:cNvPr id="51" name="Straight Connector 50"/>
          <p:cNvCxnSpPr>
            <a:stCxn id="50" idx="3"/>
          </p:cNvCxnSpPr>
          <p:nvPr/>
        </p:nvCxnSpPr>
        <p:spPr>
          <a:xfrm>
            <a:off x="10867504" y="1175500"/>
            <a:ext cx="1324496" cy="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" t="3329" r="3078" b="2805"/>
          <a:stretch/>
        </p:blipFill>
        <p:spPr>
          <a:xfrm>
            <a:off x="11069631" y="926814"/>
            <a:ext cx="460121" cy="457200"/>
          </a:xfrm>
          <a:prstGeom prst="rect">
            <a:avLst/>
          </a:prstGeom>
        </p:spPr>
      </p:pic>
      <p:sp>
        <p:nvSpPr>
          <p:cNvPr id="52" name="Content Placeholder 2"/>
          <p:cNvSpPr>
            <a:spLocks noGrp="1"/>
          </p:cNvSpPr>
          <p:nvPr>
            <p:ph idx="4294967295"/>
          </p:nvPr>
        </p:nvSpPr>
        <p:spPr>
          <a:xfrm>
            <a:off x="457200" y="1528907"/>
            <a:ext cx="11377353" cy="405914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r" rtl="1"/>
            <a:r>
              <a:rPr lang="fa-IR" sz="3600" dirty="0">
                <a:cs typeface="B Nazanin" panose="00000400000000000000" pitchFamily="2" charset="-78"/>
              </a:rPr>
              <a:t>در این بخش کارهای مرتبط انجام شده پرداخته می‌شود. </a:t>
            </a:r>
          </a:p>
          <a:p>
            <a:pPr lvl="1" algn="r" rtl="1"/>
            <a:r>
              <a:rPr lang="fa-IR" sz="3200" dirty="0">
                <a:cs typeface="B Nazanin" panose="00000400000000000000" pitchFamily="2" charset="-78"/>
              </a:rPr>
              <a:t>دسته بندی کارهای مرتبط انجام شده </a:t>
            </a:r>
          </a:p>
          <a:p>
            <a:pPr lvl="1" algn="r" rtl="1"/>
            <a:r>
              <a:rPr lang="fa-IR" sz="3200" dirty="0">
                <a:cs typeface="B Nazanin" panose="00000400000000000000" pitchFamily="2" charset="-78"/>
              </a:rPr>
              <a:t>شرح تعدادی از مهمترین کارهای بررسی شده </a:t>
            </a:r>
          </a:p>
          <a:p>
            <a:pPr lvl="1" algn="r" rtl="1"/>
            <a:r>
              <a:rPr lang="fa-IR" sz="3200" dirty="0">
                <a:cs typeface="B Nazanin" panose="00000400000000000000" pitchFamily="2" charset="-78"/>
              </a:rPr>
              <a:t>بیان معایب و مزایای هرکدام از کارهای پیشین </a:t>
            </a:r>
          </a:p>
          <a:p>
            <a:pPr lvl="2" algn="r" rtl="1"/>
            <a:r>
              <a:rPr lang="fa-IR" sz="2800" dirty="0">
                <a:cs typeface="B Nazanin" panose="00000400000000000000" pitchFamily="2" charset="-78"/>
              </a:rPr>
              <a:t>ارائه جدول، نمودار و ... برای درک بهتر </a:t>
            </a:r>
          </a:p>
          <a:p>
            <a:pPr lvl="1" algn="r" rtl="1"/>
            <a:r>
              <a:rPr lang="fa-IR" sz="3200" dirty="0">
                <a:cs typeface="B Nazanin" panose="00000400000000000000" pitchFamily="2" charset="-78"/>
              </a:rPr>
              <a:t>مقایسه کارهای انجام شده پیشین در قالب جدول </a:t>
            </a:r>
          </a:p>
        </p:txBody>
      </p:sp>
    </p:spTree>
    <p:extLst>
      <p:ext uri="{BB962C8B-B14F-4D97-AF65-F5344CB8AC3E}">
        <p14:creationId xmlns:p14="http://schemas.microsoft.com/office/powerpoint/2010/main" val="340708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0" r="110"/>
          <a:stretch/>
        </p:blipFill>
        <p:spPr>
          <a:xfrm>
            <a:off x="-1" y="-15875"/>
            <a:ext cx="12192001" cy="6873875"/>
          </a:xfrm>
        </p:spPr>
      </p:pic>
      <p:sp>
        <p:nvSpPr>
          <p:cNvPr id="14" name="TextBox 13"/>
          <p:cNvSpPr txBox="1"/>
          <p:nvPr/>
        </p:nvSpPr>
        <p:spPr>
          <a:xfrm>
            <a:off x="7451165" y="3421062"/>
            <a:ext cx="37721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sz="4800" b="1" dirty="0" smtClean="0">
                <a:cs typeface="B Titr" panose="00000700000000000000" pitchFamily="2" charset="-78"/>
              </a:rPr>
              <a:t>راهکار پیشنهادی</a:t>
            </a:r>
            <a:endParaRPr lang="en-AU" sz="4800" b="1" dirty="0">
              <a:cs typeface="B Titr" panose="00000700000000000000" pitchFamily="2" charset="-78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470" y="325640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4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71705" y="6435321"/>
            <a:ext cx="5105400" cy="365125"/>
          </a:xfrm>
        </p:spPr>
        <p:txBody>
          <a:bodyPr/>
          <a:lstStyle/>
          <a:p>
            <a:pPr algn="r"/>
            <a:r>
              <a:rPr lang="fa-IR" sz="1400" dirty="0" smtClean="0">
                <a:cs typeface="B Lotus" panose="00000400000000000000" pitchFamily="2" charset="-78"/>
              </a:rPr>
              <a:t>عنوان پایان‏نامه</a:t>
            </a:r>
            <a:endParaRPr lang="en-US" sz="1400" dirty="0" smtClean="0">
              <a:cs typeface="B Lotus" panose="00000400000000000000" pitchFamily="2" charset="-78"/>
            </a:endParaRPr>
          </a:p>
        </p:txBody>
      </p:sp>
      <p:sp>
        <p:nvSpPr>
          <p:cNvPr id="6" name="Flowchart: Off-page Connector 5"/>
          <p:cNvSpPr/>
          <p:nvPr/>
        </p:nvSpPr>
        <p:spPr>
          <a:xfrm rot="5400000">
            <a:off x="11680768" y="6263639"/>
            <a:ext cx="307570" cy="714895"/>
          </a:xfrm>
          <a:prstGeom prst="flowChartOffpageConnecto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24235" y="6454083"/>
            <a:ext cx="361331" cy="365125"/>
          </a:xfrm>
        </p:spPr>
        <p:txBody>
          <a:bodyPr/>
          <a:lstStyle/>
          <a:p>
            <a:fld id="{F3CF1FFD-D776-4952-B0C0-A5F6FF9D0FC6}" type="slidenum">
              <a:rPr lang="fa-IR" sz="1400" b="1" smtClean="0">
                <a:solidFill>
                  <a:schemeClr val="bg1"/>
                </a:solidFill>
                <a:cs typeface="B Nazanin" panose="00000400000000000000" pitchFamily="2" charset="-78"/>
              </a:rPr>
              <a:pPr/>
              <a:t>8</a:t>
            </a:fld>
            <a:endParaRPr lang="en-US" sz="1400" b="1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22222" r="5555" b="22222"/>
          <a:stretch/>
        </p:blipFill>
        <p:spPr>
          <a:xfrm>
            <a:off x="418405" y="284588"/>
            <a:ext cx="1327268" cy="642226"/>
          </a:xfrm>
          <a:prstGeom prst="rect">
            <a:avLst/>
          </a:prstGeom>
        </p:spPr>
      </p:pic>
      <p:sp>
        <p:nvSpPr>
          <p:cNvPr id="16" name="Footer Placeholder 4"/>
          <p:cNvSpPr txBox="1">
            <a:spLocks/>
          </p:cNvSpPr>
          <p:nvPr/>
        </p:nvSpPr>
        <p:spPr>
          <a:xfrm>
            <a:off x="0" y="926814"/>
            <a:ext cx="219793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100" b="1" dirty="0" smtClean="0">
                <a:cs typeface="B Lotus" panose="00000400000000000000" pitchFamily="2" charset="-78"/>
              </a:rPr>
              <a:t>آزمایشگاه شبکه‏های کامپیوتری و اطلاعاتی</a:t>
            </a:r>
            <a:endParaRPr lang="en-US" sz="1100" b="1" dirty="0" smtClean="0">
              <a:cs typeface="B Lotus" panose="00000400000000000000" pitchFamily="2" charset="-78"/>
            </a:endParaRPr>
          </a:p>
        </p:txBody>
      </p:sp>
      <p:cxnSp>
        <p:nvCxnSpPr>
          <p:cNvPr id="17" name="Straight Connector 16"/>
          <p:cNvCxnSpPr>
            <a:endCxn id="18" idx="1"/>
          </p:cNvCxnSpPr>
          <p:nvPr/>
        </p:nvCxnSpPr>
        <p:spPr>
          <a:xfrm>
            <a:off x="-1" y="1175500"/>
            <a:ext cx="821845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8218449" y="883112"/>
            <a:ext cx="26490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3200" dirty="0" smtClean="0">
                <a:cs typeface="B Titr" panose="00000700000000000000" pitchFamily="2" charset="-78"/>
              </a:rPr>
              <a:t>راهکار پیشنهادی</a:t>
            </a:r>
            <a:endParaRPr lang="en-US" sz="3200" dirty="0">
              <a:cs typeface="B Titr" panose="00000700000000000000" pitchFamily="2" charset="-78"/>
            </a:endParaRPr>
          </a:p>
        </p:txBody>
      </p:sp>
      <p:cxnSp>
        <p:nvCxnSpPr>
          <p:cNvPr id="19" name="Straight Connector 18"/>
          <p:cNvCxnSpPr>
            <a:stCxn id="18" idx="3"/>
          </p:cNvCxnSpPr>
          <p:nvPr/>
        </p:nvCxnSpPr>
        <p:spPr>
          <a:xfrm>
            <a:off x="10867504" y="1175500"/>
            <a:ext cx="1324496" cy="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2552" y="926814"/>
            <a:ext cx="457200" cy="457200"/>
          </a:xfrm>
          <a:prstGeom prst="rect">
            <a:avLst/>
          </a:prstGeom>
        </p:spPr>
      </p:pic>
      <p:sp>
        <p:nvSpPr>
          <p:cNvPr id="20" name="Content Placeholder 2"/>
          <p:cNvSpPr>
            <a:spLocks noGrp="1"/>
          </p:cNvSpPr>
          <p:nvPr>
            <p:ph idx="4294967295"/>
          </p:nvPr>
        </p:nvSpPr>
        <p:spPr>
          <a:xfrm>
            <a:off x="457200" y="1528907"/>
            <a:ext cx="11377353" cy="405914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r" rtl="1"/>
            <a:r>
              <a:rPr lang="fa-IR" sz="3600" dirty="0">
                <a:cs typeface="B Nazanin" panose="00000400000000000000" pitchFamily="2" charset="-78"/>
              </a:rPr>
              <a:t>در این بخش به شرح کامل روش پیشنهادی می‌پردازیم. </a:t>
            </a:r>
          </a:p>
          <a:p>
            <a:pPr lvl="1" algn="r" rtl="1"/>
            <a:r>
              <a:rPr lang="fa-IR" sz="3200" dirty="0">
                <a:cs typeface="B Nazanin" panose="00000400000000000000" pitchFamily="2" charset="-78"/>
              </a:rPr>
              <a:t>توضیح مرحله به مرحله روش پیشنهادی </a:t>
            </a:r>
          </a:p>
          <a:p>
            <a:pPr lvl="1" algn="r" rtl="1"/>
            <a:r>
              <a:rPr lang="fa-IR" sz="3200" dirty="0">
                <a:cs typeface="B Nazanin" panose="00000400000000000000" pitchFamily="2" charset="-78"/>
              </a:rPr>
              <a:t>استفاده از فلوچارت و سودوکد برای درک بهتر </a:t>
            </a:r>
          </a:p>
          <a:p>
            <a:pPr lvl="1" algn="r" rtl="1"/>
            <a:r>
              <a:rPr lang="fa-IR" sz="3200" dirty="0">
                <a:cs typeface="B Nazanin" panose="00000400000000000000" pitchFamily="2" charset="-78"/>
              </a:rPr>
              <a:t>شرح کامل روابط و معادلات ریاضی استفاده شده </a:t>
            </a:r>
          </a:p>
          <a:p>
            <a:pPr lvl="1" algn="r" rtl="1"/>
            <a:r>
              <a:rPr lang="fa-IR" sz="3200" dirty="0">
                <a:cs typeface="B Nazanin" panose="00000400000000000000" pitchFamily="2" charset="-78"/>
              </a:rPr>
              <a:t>و ...</a:t>
            </a:r>
          </a:p>
        </p:txBody>
      </p:sp>
    </p:spTree>
    <p:extLst>
      <p:ext uri="{BB962C8B-B14F-4D97-AF65-F5344CB8AC3E}">
        <p14:creationId xmlns:p14="http://schemas.microsoft.com/office/powerpoint/2010/main" val="428031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"/>
          <a:stretch/>
        </p:blipFill>
        <p:spPr>
          <a:xfrm>
            <a:off x="0" y="0"/>
            <a:ext cx="12192000" cy="6858000"/>
          </a:xfrm>
        </p:spPr>
      </p:pic>
      <p:sp>
        <p:nvSpPr>
          <p:cNvPr id="15" name="TextBox 14"/>
          <p:cNvSpPr txBox="1"/>
          <p:nvPr/>
        </p:nvSpPr>
        <p:spPr>
          <a:xfrm>
            <a:off x="8609480" y="737279"/>
            <a:ext cx="18565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sz="4800" b="1" dirty="0" smtClean="0">
                <a:solidFill>
                  <a:schemeClr val="bg1"/>
                </a:solidFill>
                <a:cs typeface="B Titr" panose="00000700000000000000" pitchFamily="2" charset="-78"/>
              </a:rPr>
              <a:t>ارزیابی</a:t>
            </a:r>
            <a:endParaRPr lang="en-AU" sz="4800" b="1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24938" y="4492811"/>
            <a:ext cx="316785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fa-IR" sz="2800" b="1" dirty="0" smtClean="0">
                <a:solidFill>
                  <a:schemeClr val="bg1"/>
                </a:solidFill>
                <a:cs typeface="B Nazanin" panose="00000400000000000000" pitchFamily="2" charset="-78"/>
              </a:rPr>
              <a:t>مجموعه داده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fa-IR" sz="2800" b="1" dirty="0" smtClean="0">
                <a:solidFill>
                  <a:schemeClr val="bg1"/>
                </a:solidFill>
                <a:cs typeface="B Nazanin" panose="00000400000000000000" pitchFamily="2" charset="-78"/>
              </a:rPr>
              <a:t>متریک</a:t>
            </a:r>
            <a:r>
              <a:rPr lang="fa-IR" sz="2800" b="1" dirty="0">
                <a:solidFill>
                  <a:schemeClr val="bg1"/>
                </a:solidFill>
                <a:cs typeface="B Nazanin" panose="00000400000000000000" pitchFamily="2" charset="-78"/>
              </a:rPr>
              <a:t>‏های ارزیابی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fa-IR" sz="2800" b="1" dirty="0" smtClean="0">
                <a:solidFill>
                  <a:schemeClr val="bg1"/>
                </a:solidFill>
                <a:cs typeface="B Nazanin" panose="00000400000000000000" pitchFamily="2" charset="-78"/>
              </a:rPr>
              <a:t>تحلیل نتایج</a:t>
            </a:r>
            <a:endParaRPr lang="en-AU" sz="2800" b="1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2288" y="73727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57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71705" y="6435321"/>
            <a:ext cx="5105400" cy="365125"/>
          </a:xfrm>
        </p:spPr>
        <p:txBody>
          <a:bodyPr/>
          <a:lstStyle/>
          <a:p>
            <a:pPr algn="r"/>
            <a:r>
              <a:rPr lang="fa-IR" sz="1400" dirty="0" smtClean="0">
                <a:cs typeface="B Lotus" panose="00000400000000000000" pitchFamily="2" charset="-78"/>
              </a:rPr>
              <a:t>عنوان پایان‏نامه</a:t>
            </a:r>
            <a:endParaRPr lang="en-US" sz="1400" dirty="0" smtClean="0">
              <a:cs typeface="B Lotus" panose="00000400000000000000" pitchFamily="2" charset="-78"/>
            </a:endParaRPr>
          </a:p>
        </p:txBody>
      </p:sp>
      <p:sp>
        <p:nvSpPr>
          <p:cNvPr id="6" name="Flowchart: Off-page Connector 5"/>
          <p:cNvSpPr/>
          <p:nvPr/>
        </p:nvSpPr>
        <p:spPr>
          <a:xfrm rot="5400000">
            <a:off x="11680768" y="6263639"/>
            <a:ext cx="307570" cy="714895"/>
          </a:xfrm>
          <a:prstGeom prst="flowChartOffpageConnector">
            <a:avLst/>
          </a:prstGeom>
          <a:solidFill>
            <a:srgbClr val="00B0F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24235" y="6454083"/>
            <a:ext cx="361331" cy="365125"/>
          </a:xfrm>
        </p:spPr>
        <p:txBody>
          <a:bodyPr/>
          <a:lstStyle/>
          <a:p>
            <a:fld id="{F3CF1FFD-D776-4952-B0C0-A5F6FF9D0FC6}" type="slidenum">
              <a:rPr lang="fa-IR" sz="1400" b="1" smtClean="0">
                <a:solidFill>
                  <a:schemeClr val="bg1"/>
                </a:solidFill>
                <a:cs typeface="B Nazanin" panose="00000400000000000000" pitchFamily="2" charset="-78"/>
              </a:rPr>
              <a:pPr/>
              <a:t>10</a:t>
            </a:fld>
            <a:endParaRPr lang="en-US" sz="1400" b="1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22222" r="5555" b="22222"/>
          <a:stretch/>
        </p:blipFill>
        <p:spPr>
          <a:xfrm>
            <a:off x="418405" y="284588"/>
            <a:ext cx="1327268" cy="642226"/>
          </a:xfrm>
          <a:prstGeom prst="rect">
            <a:avLst/>
          </a:prstGeom>
        </p:spPr>
      </p:pic>
      <p:sp>
        <p:nvSpPr>
          <p:cNvPr id="22" name="Footer Placeholder 4"/>
          <p:cNvSpPr txBox="1">
            <a:spLocks/>
          </p:cNvSpPr>
          <p:nvPr/>
        </p:nvSpPr>
        <p:spPr>
          <a:xfrm>
            <a:off x="0" y="926814"/>
            <a:ext cx="219793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100" b="1" dirty="0" smtClean="0">
                <a:cs typeface="B Lotus" panose="00000400000000000000" pitchFamily="2" charset="-78"/>
              </a:rPr>
              <a:t>آزمایشگاه شبکه‏های کامپیوتری و اطلاعاتی</a:t>
            </a:r>
            <a:endParaRPr lang="en-US" sz="1100" b="1" dirty="0" smtClean="0">
              <a:cs typeface="B Lotus" panose="00000400000000000000" pitchFamily="2" charset="-78"/>
            </a:endParaRPr>
          </a:p>
        </p:txBody>
      </p:sp>
      <p:cxnSp>
        <p:nvCxnSpPr>
          <p:cNvPr id="23" name="Straight Connector 22"/>
          <p:cNvCxnSpPr>
            <a:endCxn id="24" idx="1"/>
          </p:cNvCxnSpPr>
          <p:nvPr/>
        </p:nvCxnSpPr>
        <p:spPr>
          <a:xfrm>
            <a:off x="-1" y="1175500"/>
            <a:ext cx="9478538" cy="0"/>
          </a:xfrm>
          <a:prstGeom prst="line">
            <a:avLst/>
          </a:prstGeom>
          <a:ln>
            <a:solidFill>
              <a:srgbClr val="03AAD7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9478537" y="883112"/>
            <a:ext cx="13889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3200" dirty="0" smtClean="0">
                <a:cs typeface="B Titr" panose="00000700000000000000" pitchFamily="2" charset="-78"/>
              </a:rPr>
              <a:t>ارزیابی</a:t>
            </a:r>
            <a:endParaRPr lang="en-US" sz="3200" dirty="0">
              <a:cs typeface="B Titr" panose="00000700000000000000" pitchFamily="2" charset="-78"/>
            </a:endParaRPr>
          </a:p>
        </p:txBody>
      </p:sp>
      <p:cxnSp>
        <p:nvCxnSpPr>
          <p:cNvPr id="25" name="Straight Connector 24"/>
          <p:cNvCxnSpPr>
            <a:stCxn id="24" idx="3"/>
          </p:cNvCxnSpPr>
          <p:nvPr/>
        </p:nvCxnSpPr>
        <p:spPr>
          <a:xfrm>
            <a:off x="10867504" y="1175500"/>
            <a:ext cx="1324496" cy="1"/>
          </a:xfrm>
          <a:prstGeom prst="line">
            <a:avLst/>
          </a:prstGeom>
          <a:ln>
            <a:solidFill>
              <a:srgbClr val="03AAD7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2552" y="926814"/>
            <a:ext cx="457200" cy="457200"/>
          </a:xfrm>
          <a:prstGeom prst="rect">
            <a:avLst/>
          </a:prstGeom>
        </p:spPr>
      </p:pic>
      <p:sp>
        <p:nvSpPr>
          <p:cNvPr id="16" name="Content Placeholder 2"/>
          <p:cNvSpPr>
            <a:spLocks noGrp="1"/>
          </p:cNvSpPr>
          <p:nvPr>
            <p:ph idx="4294967295"/>
          </p:nvPr>
        </p:nvSpPr>
        <p:spPr>
          <a:xfrm>
            <a:off x="457200" y="1528907"/>
            <a:ext cx="11377353" cy="405914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r" rtl="1"/>
            <a:r>
              <a:rPr lang="fa-IR" sz="3600" dirty="0">
                <a:cs typeface="B Nazanin" panose="00000400000000000000" pitchFamily="2" charset="-78"/>
              </a:rPr>
              <a:t>در این بخش ارزیابی و مقایسه روش پیشنهادی با روش‌های پیشین انجام می‌گیرد.</a:t>
            </a:r>
          </a:p>
          <a:p>
            <a:pPr lvl="1" algn="r" rtl="1"/>
            <a:r>
              <a:rPr lang="fa-IR" sz="3200" dirty="0">
                <a:cs typeface="B Nazanin" panose="00000400000000000000" pitchFamily="2" charset="-78"/>
              </a:rPr>
              <a:t>استفاده از نمودار و شرح کامل آن </a:t>
            </a:r>
          </a:p>
          <a:p>
            <a:pPr lvl="1" algn="r" rtl="1"/>
            <a:r>
              <a:rPr lang="fa-IR" sz="3200" dirty="0">
                <a:cs typeface="B Nazanin" panose="00000400000000000000" pitchFamily="2" charset="-78"/>
              </a:rPr>
              <a:t>برچسب گذاری صحیح و کامل نمودارها و شکل‌ها</a:t>
            </a:r>
          </a:p>
          <a:p>
            <a:pPr lvl="1" algn="r" rtl="1"/>
            <a:r>
              <a:rPr lang="fa-IR" sz="3200" dirty="0">
                <a:cs typeface="B Nazanin" panose="00000400000000000000" pitchFamily="2" charset="-78"/>
              </a:rPr>
              <a:t>ارائه جدول کلی برای مقایسه روش پیشنهادی با روشهای پیشین</a:t>
            </a:r>
          </a:p>
        </p:txBody>
      </p:sp>
    </p:spTree>
    <p:extLst>
      <p:ext uri="{BB962C8B-B14F-4D97-AF65-F5344CB8AC3E}">
        <p14:creationId xmlns:p14="http://schemas.microsoft.com/office/powerpoint/2010/main" val="271523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" r="-2"/>
          <a:stretch/>
        </p:blipFill>
        <p:spPr>
          <a:xfrm>
            <a:off x="-63610" y="0"/>
            <a:ext cx="12255610" cy="6858000"/>
          </a:xfrm>
        </p:spPr>
      </p:pic>
      <p:sp>
        <p:nvSpPr>
          <p:cNvPr id="14" name="TextBox 13"/>
          <p:cNvSpPr txBox="1"/>
          <p:nvPr/>
        </p:nvSpPr>
        <p:spPr>
          <a:xfrm>
            <a:off x="399404" y="685800"/>
            <a:ext cx="24961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sz="4800" b="1" dirty="0" smtClean="0">
                <a:solidFill>
                  <a:schemeClr val="bg1"/>
                </a:solidFill>
                <a:cs typeface="B Titr" panose="00000700000000000000" pitchFamily="2" charset="-78"/>
              </a:rPr>
              <a:t>نتیجه‏گیری</a:t>
            </a:r>
            <a:endParaRPr lang="en-AU" sz="4800" b="1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880" y="64409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00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71705" y="6435321"/>
            <a:ext cx="5105400" cy="365125"/>
          </a:xfrm>
        </p:spPr>
        <p:txBody>
          <a:bodyPr/>
          <a:lstStyle/>
          <a:p>
            <a:pPr algn="r"/>
            <a:r>
              <a:rPr lang="fa-IR" sz="1400" dirty="0" smtClean="0">
                <a:cs typeface="B Lotus" panose="00000400000000000000" pitchFamily="2" charset="-78"/>
              </a:rPr>
              <a:t>عنوان پایان‏نامه</a:t>
            </a:r>
            <a:endParaRPr lang="en-US" sz="1400" dirty="0" smtClean="0">
              <a:cs typeface="B Lotus" panose="00000400000000000000" pitchFamily="2" charset="-78"/>
            </a:endParaRPr>
          </a:p>
        </p:txBody>
      </p:sp>
      <p:sp>
        <p:nvSpPr>
          <p:cNvPr id="6" name="Flowchart: Off-page Connector 5"/>
          <p:cNvSpPr/>
          <p:nvPr/>
        </p:nvSpPr>
        <p:spPr>
          <a:xfrm rot="5400000">
            <a:off x="11680768" y="6263639"/>
            <a:ext cx="307570" cy="714895"/>
          </a:xfrm>
          <a:prstGeom prst="flowChartOffpageConnector">
            <a:avLst/>
          </a:prstGeom>
          <a:solidFill>
            <a:srgbClr val="2DC5A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94353" y="6454083"/>
            <a:ext cx="391213" cy="365125"/>
          </a:xfrm>
        </p:spPr>
        <p:txBody>
          <a:bodyPr/>
          <a:lstStyle/>
          <a:p>
            <a:fld id="{F3CF1FFD-D776-4952-B0C0-A5F6FF9D0FC6}" type="slidenum">
              <a:rPr lang="fa-IR" sz="1400" b="1" smtClean="0">
                <a:solidFill>
                  <a:schemeClr val="bg1"/>
                </a:solidFill>
                <a:cs typeface="B Nazanin" panose="00000400000000000000" pitchFamily="2" charset="-78"/>
              </a:rPr>
              <a:pPr/>
              <a:t>12</a:t>
            </a:fld>
            <a:endParaRPr lang="en-US" sz="1400" b="1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4294967295"/>
          </p:nvPr>
        </p:nvSpPr>
        <p:spPr>
          <a:xfrm>
            <a:off x="457200" y="1528907"/>
            <a:ext cx="11377353" cy="405914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r" rtl="1"/>
            <a:r>
              <a:rPr lang="fa-IR" sz="3600" dirty="0">
                <a:cs typeface="B Nazanin" panose="00000400000000000000" pitchFamily="2" charset="-78"/>
              </a:rPr>
              <a:t>نتیجه‌گیری:</a:t>
            </a:r>
          </a:p>
          <a:p>
            <a:pPr lvl="1" algn="r" rtl="1"/>
            <a:r>
              <a:rPr lang="fa-IR" sz="3200" dirty="0" smtClean="0">
                <a:cs typeface="B Nazanin" panose="00000400000000000000" pitchFamily="2" charset="-78"/>
              </a:rPr>
              <a:t>خلاصه‌ای </a:t>
            </a:r>
            <a:r>
              <a:rPr lang="fa-IR" sz="3200" dirty="0">
                <a:cs typeface="B Nazanin" panose="00000400000000000000" pitchFamily="2" charset="-78"/>
              </a:rPr>
              <a:t>از کل ارائه و کارهای انجام شده</a:t>
            </a:r>
          </a:p>
          <a:p>
            <a:pPr lvl="1" algn="r" rtl="1"/>
            <a:r>
              <a:rPr lang="fa-IR" sz="3200" dirty="0" smtClean="0">
                <a:cs typeface="B Nazanin" panose="00000400000000000000" pitchFamily="2" charset="-78"/>
              </a:rPr>
              <a:t>نتایج </a:t>
            </a:r>
            <a:r>
              <a:rPr lang="fa-IR" sz="3200" dirty="0">
                <a:cs typeface="B Nazanin" panose="00000400000000000000" pitchFamily="2" charset="-78"/>
              </a:rPr>
              <a:t>بدست آمده در طول تحقیق به همراه خلاصه ای از تحلیل آنها</a:t>
            </a:r>
          </a:p>
          <a:p>
            <a:pPr algn="r" rtl="1"/>
            <a:r>
              <a:rPr lang="fa-IR" sz="3600" dirty="0">
                <a:cs typeface="B Nazanin" panose="00000400000000000000" pitchFamily="2" charset="-78"/>
              </a:rPr>
              <a:t>کارهای آتی:</a:t>
            </a:r>
          </a:p>
          <a:p>
            <a:pPr lvl="1" algn="r" rtl="1"/>
            <a:r>
              <a:rPr lang="fa-IR" sz="3200" dirty="0">
                <a:cs typeface="B Nazanin" panose="00000400000000000000" pitchFamily="2" charset="-78"/>
              </a:rPr>
              <a:t>راهکارهایی برای بهبود روش پیشنهادی </a:t>
            </a:r>
          </a:p>
          <a:p>
            <a:pPr lvl="1" algn="r" rtl="1"/>
            <a:r>
              <a:rPr lang="fa-IR" sz="3200" dirty="0">
                <a:cs typeface="B Nazanin" panose="00000400000000000000" pitchFamily="2" charset="-78"/>
              </a:rPr>
              <a:t>راهکارهایی برای ترکیب روش پیشنهادی با دیگر روش‌ها برای بهبود بیشتر </a:t>
            </a:r>
          </a:p>
          <a:p>
            <a:pPr lvl="1" algn="r" rtl="1"/>
            <a:r>
              <a:rPr lang="fa-IR" sz="3200" dirty="0">
                <a:cs typeface="B Nazanin" panose="00000400000000000000" pitchFamily="2" charset="-78"/>
              </a:rPr>
              <a:t>و ...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22222" r="5555" b="22222"/>
          <a:stretch/>
        </p:blipFill>
        <p:spPr>
          <a:xfrm>
            <a:off x="418405" y="284588"/>
            <a:ext cx="1327268" cy="642226"/>
          </a:xfrm>
          <a:prstGeom prst="rect">
            <a:avLst/>
          </a:prstGeom>
        </p:spPr>
      </p:pic>
      <p:sp>
        <p:nvSpPr>
          <p:cNvPr id="21" name="Footer Placeholder 4"/>
          <p:cNvSpPr txBox="1">
            <a:spLocks/>
          </p:cNvSpPr>
          <p:nvPr/>
        </p:nvSpPr>
        <p:spPr>
          <a:xfrm>
            <a:off x="0" y="926814"/>
            <a:ext cx="219793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100" b="1" dirty="0" smtClean="0">
                <a:cs typeface="B Lotus" panose="00000400000000000000" pitchFamily="2" charset="-78"/>
              </a:rPr>
              <a:t>آزمایشگاه شبکه‏های کامپیوتری و اطلاعاتی</a:t>
            </a:r>
            <a:endParaRPr lang="en-US" sz="1100" b="1" dirty="0" smtClean="0">
              <a:cs typeface="B Lotus" panose="00000400000000000000" pitchFamily="2" charset="-78"/>
            </a:endParaRPr>
          </a:p>
        </p:txBody>
      </p:sp>
      <p:cxnSp>
        <p:nvCxnSpPr>
          <p:cNvPr id="22" name="Straight Connector 21"/>
          <p:cNvCxnSpPr>
            <a:endCxn id="23" idx="1"/>
          </p:cNvCxnSpPr>
          <p:nvPr/>
        </p:nvCxnSpPr>
        <p:spPr>
          <a:xfrm>
            <a:off x="-1" y="1175500"/>
            <a:ext cx="8831767" cy="0"/>
          </a:xfrm>
          <a:prstGeom prst="line">
            <a:avLst/>
          </a:prstGeom>
          <a:ln>
            <a:solidFill>
              <a:srgbClr val="3AC3C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8831766" y="883112"/>
            <a:ext cx="20357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3200" dirty="0" smtClean="0">
                <a:cs typeface="B Titr" panose="00000700000000000000" pitchFamily="2" charset="-78"/>
              </a:rPr>
              <a:t>نتیجه‌گیری</a:t>
            </a:r>
            <a:endParaRPr lang="en-US" sz="3200" dirty="0">
              <a:cs typeface="B Titr" panose="00000700000000000000" pitchFamily="2" charset="-78"/>
            </a:endParaRPr>
          </a:p>
        </p:txBody>
      </p:sp>
      <p:cxnSp>
        <p:nvCxnSpPr>
          <p:cNvPr id="24" name="Straight Connector 23"/>
          <p:cNvCxnSpPr>
            <a:stCxn id="23" idx="3"/>
          </p:cNvCxnSpPr>
          <p:nvPr/>
        </p:nvCxnSpPr>
        <p:spPr>
          <a:xfrm>
            <a:off x="10867504" y="1175500"/>
            <a:ext cx="1324496" cy="1"/>
          </a:xfrm>
          <a:prstGeom prst="line">
            <a:avLst/>
          </a:prstGeom>
          <a:ln>
            <a:solidFill>
              <a:srgbClr val="3AC3C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905" y="926814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1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71705" y="6435321"/>
            <a:ext cx="5105400" cy="365125"/>
          </a:xfrm>
        </p:spPr>
        <p:txBody>
          <a:bodyPr/>
          <a:lstStyle/>
          <a:p>
            <a:pPr algn="r"/>
            <a:r>
              <a:rPr lang="fa-IR" sz="1400" dirty="0" smtClean="0">
                <a:cs typeface="B Lotus" panose="00000400000000000000" pitchFamily="2" charset="-78"/>
              </a:rPr>
              <a:t>عنوان پایان‏نامه</a:t>
            </a:r>
            <a:endParaRPr lang="en-US" sz="1400" dirty="0" smtClean="0">
              <a:cs typeface="B Lotus" panose="00000400000000000000" pitchFamily="2" charset="-78"/>
            </a:endParaRPr>
          </a:p>
        </p:txBody>
      </p:sp>
      <p:sp>
        <p:nvSpPr>
          <p:cNvPr id="6" name="Flowchart: Off-page Connector 5"/>
          <p:cNvSpPr/>
          <p:nvPr/>
        </p:nvSpPr>
        <p:spPr>
          <a:xfrm rot="5400000">
            <a:off x="11680768" y="6263639"/>
            <a:ext cx="307570" cy="714895"/>
          </a:xfrm>
          <a:prstGeom prst="flowChartOffpageConnector">
            <a:avLst/>
          </a:prstGeom>
          <a:solidFill>
            <a:srgbClr val="C8CD65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94353" y="6454083"/>
            <a:ext cx="391213" cy="365125"/>
          </a:xfrm>
        </p:spPr>
        <p:txBody>
          <a:bodyPr/>
          <a:lstStyle/>
          <a:p>
            <a:fld id="{F3CF1FFD-D776-4952-B0C0-A5F6FF9D0FC6}" type="slidenum">
              <a:rPr lang="fa-IR" sz="1400" b="1" smtClean="0">
                <a:solidFill>
                  <a:schemeClr val="bg1"/>
                </a:solidFill>
                <a:cs typeface="B Nazanin" panose="00000400000000000000" pitchFamily="2" charset="-78"/>
              </a:rPr>
              <a:pPr/>
              <a:t>13</a:t>
            </a:fld>
            <a:endParaRPr lang="en-US" sz="1400" b="1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13" name="Content Placeholder 4"/>
          <p:cNvSpPr>
            <a:spLocks noGrp="1"/>
          </p:cNvSpPr>
          <p:nvPr>
            <p:ph idx="1"/>
          </p:nvPr>
        </p:nvSpPr>
        <p:spPr>
          <a:xfrm>
            <a:off x="457200" y="1485333"/>
            <a:ext cx="11362805" cy="4754563"/>
          </a:xfrm>
        </p:spPr>
        <p:txBody>
          <a:bodyPr>
            <a:noAutofit/>
          </a:bodyPr>
          <a:lstStyle/>
          <a:p>
            <a:pPr marL="0" lvl="0" indent="0" algn="r" rtl="1">
              <a:buNone/>
            </a:pPr>
            <a:r>
              <a:rPr lang="fa-IR" sz="2400" dirty="0">
                <a:solidFill>
                  <a:srgbClr val="FF0000"/>
                </a:solidFill>
                <a:cs typeface="B Vahid" panose="00000700000000000000" pitchFamily="2" charset="-78"/>
              </a:rPr>
              <a:t>در اینجا منابع به صورت زیر وارد می‌شود. منابعی که در ارائه آورده می‌شوند منایعی هستند که یا جز منابع اصلی کار هستند و یا در ارائه به آنها ارجا داده شده است. مهمترین نکته قابل توجه در نوشتن مراجع، سازگاری فرمت نگارش آنها است</a:t>
            </a:r>
            <a:r>
              <a:rPr lang="fa-IR" sz="2400" dirty="0" smtClean="0">
                <a:solidFill>
                  <a:srgbClr val="FF0000"/>
                </a:solidFill>
                <a:cs typeface="B Vahid" panose="00000700000000000000" pitchFamily="2" charset="-78"/>
              </a:rPr>
              <a:t>.</a:t>
            </a:r>
            <a:endParaRPr lang="fa-IR" sz="2400" dirty="0" smtClean="0">
              <a:solidFill>
                <a:srgbClr val="FF0000"/>
              </a:solidFill>
              <a:cs typeface="B Vahid" panose="00000700000000000000" pitchFamily="2" charset="-78"/>
            </a:endParaRPr>
          </a:p>
          <a:p>
            <a:pPr lvl="0" algn="l" rtl="0">
              <a:buFont typeface="+mj-lt"/>
              <a:buAutoNum type="arabicPeriod"/>
            </a:pPr>
            <a:r>
              <a:rPr lang="en-US" sz="1200" dirty="0" smtClean="0"/>
              <a:t>Gartner</a:t>
            </a:r>
            <a:r>
              <a:rPr lang="en-US" sz="1200" dirty="0"/>
              <a:t>. (2015, March 3rd). Smartphones sales surpassed one billion units in 2014. Retrieved May 4th, 2015, from http://www.gartner.com/newsroom/id/29968178.</a:t>
            </a:r>
          </a:p>
          <a:p>
            <a:pPr lvl="0" algn="l" rtl="0">
              <a:buFont typeface="+mj-lt"/>
              <a:buAutoNum type="arabicPeriod"/>
            </a:pPr>
            <a:r>
              <a:rPr lang="en-US" sz="1200" dirty="0"/>
              <a:t>Gartner. (2017, May 23</a:t>
            </a:r>
            <a:r>
              <a:rPr lang="en-US" sz="1200" baseline="30000" dirty="0"/>
              <a:t>rd</a:t>
            </a:r>
            <a:r>
              <a:rPr lang="en-US" sz="1200" dirty="0"/>
              <a:t>). Worldwide sales of Smartphones grew 9 percent in first quarter of 2017. Retrieved June 1</a:t>
            </a:r>
            <a:r>
              <a:rPr lang="en-US" sz="1200" baseline="30000" dirty="0"/>
              <a:t>st</a:t>
            </a:r>
            <a:r>
              <a:rPr lang="en-US" sz="1200" dirty="0"/>
              <a:t>, 2017, from http://www.gartner.com/newsroom/id/3725117.</a:t>
            </a:r>
          </a:p>
          <a:p>
            <a:pPr lvl="0" algn="l" rtl="0">
              <a:buFont typeface="+mj-lt"/>
              <a:buAutoNum type="arabicPeriod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22222" r="5555" b="22222"/>
          <a:stretch/>
        </p:blipFill>
        <p:spPr>
          <a:xfrm>
            <a:off x="418405" y="284588"/>
            <a:ext cx="1327268" cy="642226"/>
          </a:xfrm>
          <a:prstGeom prst="rect">
            <a:avLst/>
          </a:prstGeom>
        </p:spPr>
      </p:pic>
      <p:sp>
        <p:nvSpPr>
          <p:cNvPr id="14" name="Footer Placeholder 4"/>
          <p:cNvSpPr txBox="1">
            <a:spLocks/>
          </p:cNvSpPr>
          <p:nvPr/>
        </p:nvSpPr>
        <p:spPr>
          <a:xfrm>
            <a:off x="0" y="926814"/>
            <a:ext cx="219793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100" b="1" dirty="0" smtClean="0">
                <a:cs typeface="B Lotus" panose="00000400000000000000" pitchFamily="2" charset="-78"/>
              </a:rPr>
              <a:t>آزمایشگاه شبکه‏های کامپیوتری و اطلاعاتی</a:t>
            </a:r>
            <a:endParaRPr lang="en-US" sz="1100" b="1" dirty="0" smtClean="0">
              <a:cs typeface="B Lotus" panose="00000400000000000000" pitchFamily="2" charset="-78"/>
            </a:endParaRPr>
          </a:p>
        </p:txBody>
      </p:sp>
      <p:cxnSp>
        <p:nvCxnSpPr>
          <p:cNvPr id="15" name="Straight Connector 14"/>
          <p:cNvCxnSpPr>
            <a:endCxn id="16" idx="1"/>
          </p:cNvCxnSpPr>
          <p:nvPr/>
        </p:nvCxnSpPr>
        <p:spPr>
          <a:xfrm>
            <a:off x="-1" y="1175500"/>
            <a:ext cx="9709313" cy="0"/>
          </a:xfrm>
          <a:prstGeom prst="line">
            <a:avLst/>
          </a:prstGeom>
          <a:ln>
            <a:solidFill>
              <a:srgbClr val="C8CD6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9709312" y="883112"/>
            <a:ext cx="11581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3200" dirty="0" smtClean="0">
                <a:cs typeface="B Titr" panose="00000700000000000000" pitchFamily="2" charset="-78"/>
              </a:rPr>
              <a:t>مراجع</a:t>
            </a:r>
            <a:endParaRPr lang="en-US" sz="3200" dirty="0">
              <a:cs typeface="B Titr" panose="00000700000000000000" pitchFamily="2" charset="-78"/>
            </a:endParaRPr>
          </a:p>
        </p:txBody>
      </p:sp>
      <p:cxnSp>
        <p:nvCxnSpPr>
          <p:cNvPr id="17" name="Straight Connector 16"/>
          <p:cNvCxnSpPr>
            <a:stCxn id="16" idx="3"/>
          </p:cNvCxnSpPr>
          <p:nvPr/>
        </p:nvCxnSpPr>
        <p:spPr>
          <a:xfrm>
            <a:off x="10867504" y="1175500"/>
            <a:ext cx="1324496" cy="1"/>
          </a:xfrm>
          <a:prstGeom prst="line">
            <a:avLst/>
          </a:prstGeom>
          <a:ln>
            <a:solidFill>
              <a:srgbClr val="C8CD6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2552" y="931057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25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76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6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78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490</Words>
  <Application>Microsoft Office PowerPoint</Application>
  <PresentationFormat>Widescreen</PresentationFormat>
  <Paragraphs>84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B Lotus</vt:lpstr>
      <vt:lpstr>B Nazanin</vt:lpstr>
      <vt:lpstr>B Titr</vt:lpstr>
      <vt:lpstr>B Vahid</vt:lpstr>
      <vt:lpstr>Calibri</vt:lpstr>
      <vt:lpstr>Calibri Light</vt:lpstr>
      <vt:lpstr>Times New Roman</vt:lpstr>
      <vt:lpstr>Office Theme</vt:lpstr>
      <vt:lpstr>عنوان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مسیریابی در شبکه‏های فرصت‏طلبانه مبتنی بر زیرساخت برای استفاده از تلفن‏های هوشمند</dc:title>
  <dc:creator>Hooman Abasi</dc:creator>
  <cp:lastModifiedBy>Vahid Ranjbar</cp:lastModifiedBy>
  <cp:revision>25</cp:revision>
  <dcterms:created xsi:type="dcterms:W3CDTF">2017-08-15T15:47:36Z</dcterms:created>
  <dcterms:modified xsi:type="dcterms:W3CDTF">2017-11-03T07:16:09Z</dcterms:modified>
</cp:coreProperties>
</file>